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sldIdLst>
    <p:sldId id="256" r:id="rId2"/>
    <p:sldId id="275" r:id="rId3"/>
    <p:sldId id="276" r:id="rId4"/>
    <p:sldId id="277" r:id="rId5"/>
    <p:sldId id="278" r:id="rId6"/>
    <p:sldId id="279" r:id="rId7"/>
    <p:sldId id="280" r:id="rId8"/>
    <p:sldId id="281" r:id="rId9"/>
    <p:sldId id="282" r:id="rId10"/>
    <p:sldId id="285" r:id="rId11"/>
    <p:sldId id="286" r:id="rId12"/>
    <p:sldId id="291" r:id="rId13"/>
    <p:sldId id="287" r:id="rId14"/>
    <p:sldId id="283" r:id="rId15"/>
    <p:sldId id="284" r:id="rId16"/>
    <p:sldId id="288" r:id="rId17"/>
    <p:sldId id="289" r:id="rId18"/>
    <p:sldId id="295" r:id="rId19"/>
    <p:sldId id="292" r:id="rId20"/>
    <p:sldId id="293" r:id="rId21"/>
    <p:sldId id="294" r:id="rId22"/>
    <p:sldId id="298" r:id="rId23"/>
    <p:sldId id="302" r:id="rId24"/>
    <p:sldId id="296" r:id="rId25"/>
    <p:sldId id="297" r:id="rId26"/>
    <p:sldId id="299" r:id="rId27"/>
    <p:sldId id="301" r:id="rId28"/>
    <p:sldId id="303" r:id="rId29"/>
    <p:sldId id="300" r:id="rId30"/>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6600CC"/>
    <a:srgbClr val="300C4B"/>
    <a:srgbClr val="340C4F"/>
    <a:srgbClr val="320C4F"/>
    <a:srgbClr val="410C4F"/>
    <a:srgbClr val="4D4D4D"/>
    <a:srgbClr val="4D009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743" autoAdjust="0"/>
  </p:normalViewPr>
  <p:slideViewPr>
    <p:cSldViewPr snapToGrid="0" snapToObjects="1">
      <p:cViewPr>
        <p:scale>
          <a:sx n="75" d="100"/>
          <a:sy n="75" d="100"/>
        </p:scale>
        <p:origin x="-2580" y="-29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C34DA0D3-296F-4C70-B229-BD54162791F8}" type="datetimeFigureOut">
              <a:rPr lang="en-US"/>
              <a:pPr/>
              <a:t>7/27/2012</a:t>
            </a:fld>
            <a:endParaRPr lang="en-US"/>
          </a:p>
        </p:txBody>
      </p:sp>
      <p:sp>
        <p:nvSpPr>
          <p:cNvPr id="297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97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9684F53-B3C6-4781-A846-C46A9047DFA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r>
              <a:rPr lang="en-GB" sz="1000"/>
              <a:t>Previous work on transition between institutions suggests that transitional problems can be critical, and students often regard mathematics as ‘difficult’ during transitional periods.Our analysis of students' interviews showed a more positive discourse, one of reported challenge, growth and achievement:</a:t>
            </a:r>
          </a:p>
          <a:p>
            <a:endParaRPr lang="en-US"/>
          </a:p>
          <a:p>
            <a:pPr lvl="1">
              <a:buFontTx/>
              <a:buChar char="•"/>
            </a:pPr>
            <a:r>
              <a:rPr lang="en-GB"/>
              <a:t>transition was not seen as an obstacle but as an opportunity to develop a new identity. </a:t>
            </a:r>
          </a:p>
          <a:p>
            <a:pPr lvl="1">
              <a:buFontTx/>
              <a:buChar char="•"/>
            </a:pPr>
            <a:r>
              <a:rPr lang="en-GB"/>
              <a:t>this was reflected in a need for a better understanding of the subject, and for being more responsible for their learning. </a:t>
            </a:r>
          </a:p>
          <a:p>
            <a:pPr lvl="1">
              <a:buFontTx/>
              <a:buChar char="•"/>
            </a:pPr>
            <a:endParaRPr lang="en-GB"/>
          </a:p>
          <a:p>
            <a:r>
              <a:rPr lang="en-GB"/>
              <a:t>We propose to re-think transition as a question of identity in which persons see themselves developing due to the distinct social and academic demands that the new institution poses. Conceptualising transition in this way could have important practical implications for the way that institutions support students' transition</a:t>
            </a:r>
            <a:r>
              <a:rPr lang="en-GB" sz="1000"/>
              <a:t>.</a:t>
            </a:r>
            <a:endParaRPr lang="en-US" sz="1000"/>
          </a:p>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Calibri" pitchFamily="34" charset="0"/>
                <a:ea typeface="+mn-ea"/>
                <a:cs typeface="+mn-cs"/>
              </a:rPr>
              <a:t>Another interesting observation from the patterns in Figure 6 is the particularly</a:t>
            </a:r>
          </a:p>
          <a:p>
            <a:r>
              <a:rPr lang="en-US" sz="1200" kern="1200" baseline="0" dirty="0" smtClean="0">
                <a:solidFill>
                  <a:schemeClr val="tx1"/>
                </a:solidFill>
                <a:latin typeface="Calibri" pitchFamily="34" charset="0"/>
                <a:ea typeface="+mn-ea"/>
                <a:cs typeface="+mn-cs"/>
              </a:rPr>
              <a:t>big gap in the scores of the two measures for mathematics and engineering: this</a:t>
            </a:r>
          </a:p>
          <a:p>
            <a:r>
              <a:rPr lang="en-US" sz="1200" kern="1200" baseline="0" dirty="0" smtClean="0">
                <a:solidFill>
                  <a:schemeClr val="tx1"/>
                </a:solidFill>
                <a:latin typeface="Calibri" pitchFamily="34" charset="0"/>
                <a:ea typeface="+mn-ea"/>
                <a:cs typeface="+mn-cs"/>
              </a:rPr>
              <a:t>indicates that students in these courses perceived a big gap in their transition and</a:t>
            </a:r>
          </a:p>
          <a:p>
            <a:r>
              <a:rPr lang="en-US" sz="1200" kern="1200" baseline="0" dirty="0" smtClean="0">
                <a:solidFill>
                  <a:schemeClr val="tx1"/>
                </a:solidFill>
                <a:latin typeface="Calibri" pitchFamily="34" charset="0"/>
                <a:ea typeface="+mn-ea"/>
                <a:cs typeface="+mn-cs"/>
              </a:rPr>
              <a:t>they seem to also be less positive about it compared to other groups. Medical students,</a:t>
            </a:r>
          </a:p>
          <a:p>
            <a:r>
              <a:rPr lang="en-US" sz="1200" kern="1200" baseline="0" dirty="0" smtClean="0">
                <a:solidFill>
                  <a:schemeClr val="tx1"/>
                </a:solidFill>
                <a:latin typeface="Calibri" pitchFamily="34" charset="0"/>
                <a:ea typeface="+mn-ea"/>
                <a:cs typeface="+mn-cs"/>
              </a:rPr>
              <a:t>in contrast, even though they reported the highest levels of gap/change, are</a:t>
            </a:r>
          </a:p>
          <a:p>
            <a:r>
              <a:rPr lang="en-US" sz="1200" kern="1200" baseline="0" dirty="0" smtClean="0">
                <a:solidFill>
                  <a:schemeClr val="tx1"/>
                </a:solidFill>
                <a:latin typeface="Calibri" pitchFamily="34" charset="0"/>
                <a:ea typeface="+mn-ea"/>
                <a:cs typeface="+mn-cs"/>
              </a:rPr>
              <a:t>also happier about this change.</a:t>
            </a:r>
            <a:endParaRPr lang="en-US" dirty="0"/>
          </a:p>
        </p:txBody>
      </p:sp>
      <p:sp>
        <p:nvSpPr>
          <p:cNvPr id="4" name="Slide Number Placeholder 3"/>
          <p:cNvSpPr>
            <a:spLocks noGrp="1"/>
          </p:cNvSpPr>
          <p:nvPr>
            <p:ph type="sldNum" sz="quarter" idx="10"/>
          </p:nvPr>
        </p:nvSpPr>
        <p:spPr/>
        <p:txBody>
          <a:bodyPr/>
          <a:lstStyle/>
          <a:p>
            <a:fld id="{49684F53-B3C6-4781-A846-C46A9047DFA7}" type="slidenum">
              <a:rPr lang="en-US" smtClean="0"/>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r>
              <a:rPr lang="en-US" b="1"/>
              <a:t>Social dimension:</a:t>
            </a:r>
            <a:r>
              <a:rPr lang="en-US"/>
              <a:t> this involves students becoming comfortable in the new institution, finding their way round, making new friends, and so on. These so called ‘social discontinuities’ relate to the students' sense of belonging to the new institution </a:t>
            </a:r>
          </a:p>
          <a:p>
            <a:r>
              <a:rPr lang="en-US"/>
              <a:t>	Anderson, L.W., Jacobs, J., Schramm, S. and Splittgerber, F. 2000. School transitions: Beginning of the end or a new beginning?. </a:t>
            </a:r>
            <a:r>
              <a:rPr lang="en-US" i="1"/>
              <a:t>International Journal of Educational Research</a:t>
            </a:r>
            <a:r>
              <a:rPr lang="en-US"/>
              <a:t> , 33(4): 325–39. </a:t>
            </a:r>
          </a:p>
          <a:p>
            <a:r>
              <a:rPr lang="en-US" b="1"/>
              <a:t>Continuity of curriculum and pedagogy:</a:t>
            </a:r>
            <a:r>
              <a:rPr lang="en-US"/>
              <a:t> there is an awareness of the ‘gap’ between practices on either side of the transition, with implications for action to minimise the potentially risky consequences for learners by trying to ‘bridge the gap’ </a:t>
            </a:r>
          </a:p>
          <a:p>
            <a:r>
              <a:rPr lang="en-US"/>
              <a:t>	Shagen and Kerr 1999</a:t>
            </a:r>
          </a:p>
          <a:p>
            <a:r>
              <a:rPr lang="en-US" b="1"/>
              <a:t>Individual progression:</a:t>
            </a:r>
            <a:r>
              <a:rPr lang="en-US"/>
              <a:t> the receiving institution needs to become aware of, and take account of, the individual history and progression of each learner; the exporting institution needs to provide relevant, adequate and timely information that the receiving institution can trust and use </a:t>
            </a:r>
          </a:p>
          <a:p>
            <a:r>
              <a:rPr lang="en-US" b="1"/>
              <a:t>	</a:t>
            </a:r>
            <a:r>
              <a:rPr lang="en-US"/>
              <a:t>Mann, P. 1997. </a:t>
            </a:r>
            <a:r>
              <a:rPr lang="en-US" i="1"/>
              <a:t>LEA strategies for effective transition from KS2 to KS3</a:t>
            </a:r>
            <a:r>
              <a:rPr lang="en-US"/>
              <a:t> , Slough: Education Management Exchange. </a:t>
            </a:r>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r>
              <a:rPr lang="en-US"/>
              <a:t>Drawing on the case study data in our projects, we can say that our case study teachers’ perceptions of the problems of transition mirror this literature: the GCSE course is said to be inadequate preparation for many students with pass grades (especially grade C, but increasingly also grade B) for AS level study: students' algebra is usually mentioned by these teachers as the key problem. </a:t>
            </a:r>
          </a:p>
          <a:p>
            <a:r>
              <a:rPr lang="en-US"/>
              <a:t>Additionally, many of the teachers in our projects also reported their concerns about students not being suitably prepared to be autonomous learners, a problem that has been well documented and analysed in the literature </a:t>
            </a:r>
          </a:p>
          <a:p>
            <a:r>
              <a:rPr lang="en-US"/>
              <a:t>Some of our students reported very bad experiences of mathematics teaching in GCSE classes, with many different teachers, supply cover, and so on. Behaviour and discipline in GCSE classes is also often said to have been poor, and students may look forward to better behaviour, and not expect a need for discipline or control by their teachers.</a:t>
            </a:r>
          </a:p>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r>
              <a:rPr lang="en-US" sz="1300"/>
              <a:t>Some of them had a better idea of what to expect (for example, talking to teachers or older siblings or attending open days), but in general the feeling was one of a ‘step-up’ in difficulty. This ‘move up’ was accompanied by a sense of personal development, in which they were leaving the ‘easy’ things behind and coming into a ‘harder’, more ‘grown up’ learning stage.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r>
              <a:rPr lang="en-US" sz="1300"/>
              <a:t>This issue of individual difference and progression relates principally to the students with weaker GCSE backgrounds, for whom everything seems ‘new’ and therefore hard. </a:t>
            </a:r>
          </a:p>
          <a:p>
            <a:r>
              <a:rPr lang="en-US" sz="1300"/>
              <a:t>From what teachers told us in interviews, this happens when the teaching assumes a ‘higher’ GCSE background, algebra in particular. The students usually talk of this as a ‘step up’. </a:t>
            </a:r>
          </a:p>
          <a:p>
            <a:r>
              <a:rPr lang="en-US" sz="1300"/>
              <a:t>We believe that there is no real problem with transition of information here: the colleges know the GCSE background of their incoming students well, and are conscious of their diverse strengths and weaknesses. This is, in our opinion, a curriculum pathways problem, and concomitantly a funding problem. Colleges are not funded to provide additional support to students with a GCSE mathematics grade B or C. Despite this, some colleges do have special provision for these students, in the form of extra help during the first weeks of their AS course. Students with relatively weak GCSEs said they benefited greatly from the extra help and the one to one support provided.</a:t>
            </a:r>
          </a:p>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r>
              <a:rPr lang="en-GB" sz="1300"/>
              <a:t>The meaning of transition to post-compulsory education is different in the sense that ‘going to college’ is often about a major change in the social scene, and involves a quite radical change in mathematics curriculum (often mentioned) and classroom ambience, more than in pedagogy, although expectations for independent work come to many as a shock.</a:t>
            </a:r>
          </a:p>
          <a:p>
            <a:r>
              <a:rPr lang="en-GB" sz="1300"/>
              <a:t>A strong theme in the students' stories is that they largely tell stories of </a:t>
            </a:r>
            <a:r>
              <a:rPr lang="en-GB" sz="1300" i="1"/>
              <a:t>overcoming</a:t>
            </a:r>
            <a:r>
              <a:rPr lang="en-GB" sz="1300"/>
              <a:t> problems and troubles: this is not strongly reflected in the previous literature. We could even suggest that, the more severe the troubles, the more life-affirming the transition is as a record of successful growing up, in the students' narratives. </a:t>
            </a:r>
          </a:p>
          <a:p>
            <a:r>
              <a:rPr lang="en-GB" sz="1300"/>
              <a:t>Our view on transition, informed by CHAT perspectives, points us to think of it as a question of development and identity. This growing up is in the first place social – everyone is older, the teachers talk differently, you are expected to be more autonomous, and so on. But it is also academic: the courses are more demanding in marked ways, and may in turn demand more grown up behaviour, – learners do not “mess about in lessons” any more (so much).</a:t>
            </a:r>
            <a:endParaRPr lang="en-GB"/>
          </a:p>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r>
              <a:rPr lang="en-GB" sz="1300"/>
              <a:t>Those who are making the transition (learners) see it as growing up, and so as ‘consequential’ and therefore accept the intellectual step changes as changing, similarly, to grown-up maths. Learning mathematics becomes a new activity: even though there are links to GCSE concepts, college mathematics “comes really different” and the topics are “a lot more advanced”, and they have to be “tackled” in a different way, a more adult way. Mathematics learning now becomes an activity where ‘understanding’ has to take place. There is a ‘developmental change’ in the relation between the individual and the activity of learning mathematics, and this change makes the transition consequential.</a:t>
            </a:r>
          </a:p>
          <a:p>
            <a:r>
              <a:rPr lang="en-GB" sz="1300"/>
              <a:t>When learners reflect upon themselves and their experiences, they therefore want to tell of their troubles as troubles overcome in their rite of passage, as an affirmation of who they are now (i.e. as more adult). The notion here, then, is of the person in transition (or identity-in-practice) who is an object of reflection in narration: i.e. the person I was and the person I have become (or the person I am now). In this view, transition as trouble is life-affirming, an opportunity to become someone new.</a:t>
            </a:r>
          </a:p>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r>
              <a:rPr lang="en-GB" sz="1300"/>
              <a:t>The troubles seem largely to arise from mathematics being ‘all new’ or at any rate too new (for some). However, this subjective experience of newness, we argue, may also be offering learners an identity change: a new learner identity, an opportunity. The fact that it is offered at a time when “everything is new” is likewise an opportunity, as well as a risk. </a:t>
            </a:r>
          </a:p>
          <a:p>
            <a:r>
              <a:rPr lang="en-GB" sz="1300"/>
              <a:t>Thus, we challenge the validity of transitional practices that tend to make ‘college more like school’ (e.g. less autonomous learning, more directed teaching), because these only take institutional perspectives on transition, leaving out the voices of those for whom transition means not only a change in curriculum, for instance, but a ‘step-up’, a challenge that, when supported by the institution, offers them a sense of development, the possibility of ‘growing up’, of becoming more active participants in society, which in the end is what education is about.</a:t>
            </a:r>
            <a:endParaRPr lang="en-US" sz="1300"/>
          </a:p>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9684F53-B3C6-4781-A846-C46A9047DFA7}" type="slidenum">
              <a:rPr lang="en-US" smtClean="0"/>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777BABC-A4EC-4F05-A6EC-38E50C0E1B28}" type="datetimeFigureOut">
              <a:rPr lang="en-US"/>
              <a:pPr>
                <a:defRPr/>
              </a:pPr>
              <a:t>7/27/2012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A824579-48A1-405B-A73F-037E2FB66A0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0E1C99D-DF4A-4D0D-8ADD-6B8035FC194F}" type="datetimeFigureOut">
              <a:rPr lang="en-US"/>
              <a:pPr>
                <a:defRPr/>
              </a:pPr>
              <a:t>7/27/2012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8A6DEB-C054-4788-94DC-0879466A985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7AF03AA-9038-4FC3-A15C-A5ED18BE45C9}" type="datetimeFigureOut">
              <a:rPr lang="en-US"/>
              <a:pPr>
                <a:defRPr/>
              </a:pPr>
              <a:t>7/27/2012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DB9EAA5-8441-4272-9AFB-E26F7781655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18AB09B-E53F-4777-B8E3-D5521E3AB1B1}" type="datetimeFigureOut">
              <a:rPr lang="en-US"/>
              <a:pPr>
                <a:defRPr/>
              </a:pPr>
              <a:t>7/27/2012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D2A09EC-337B-4C19-B560-DCD242E2A1E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DC8232A-485F-4440-98E3-F5DDFDF41762}" type="datetimeFigureOut">
              <a:rPr lang="en-US"/>
              <a:pPr>
                <a:defRPr/>
              </a:pPr>
              <a:t>7/27/2012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4A2155E-2C3C-4F91-A685-AA02073162B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F0F7DAC-C1B7-4B43-A57E-E2392606B626}" type="datetimeFigureOut">
              <a:rPr lang="en-US"/>
              <a:pPr>
                <a:defRPr/>
              </a:pPr>
              <a:t>7/27/2012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945FB7F-BA63-4D58-8698-A7464E7D719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F6D084D-ECF2-4234-B9F1-A2E082091F3C}" type="datetimeFigureOut">
              <a:rPr lang="en-US"/>
              <a:pPr>
                <a:defRPr/>
              </a:pPr>
              <a:t>7/27/2012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8CD65A5-D757-4FA5-B53C-3203BAAFA2E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5A2641F-1CAE-4EEF-8C89-678AF2CA1FD2}" type="datetimeFigureOut">
              <a:rPr lang="en-US"/>
              <a:pPr>
                <a:defRPr/>
              </a:pPr>
              <a:t>7/27/2012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45F32AC-6D93-44C0-97DA-EA4C6624914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05077C6-8276-4B66-A17C-654C0344A514}" type="datetimeFigureOut">
              <a:rPr lang="en-US"/>
              <a:pPr>
                <a:defRPr/>
              </a:pPr>
              <a:t>7/27/2012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88CBA21-F3BD-42A5-9AAA-FD44339D3CF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6A73BB0-42B3-44E1-803F-46CE78857731}" type="datetimeFigureOut">
              <a:rPr lang="en-US"/>
              <a:pPr>
                <a:defRPr/>
              </a:pPr>
              <a:t>7/27/2012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39FB8C4-5BD0-46AA-9A9A-DAB8A23C6CB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0EE8F10-9BB7-46DD-B068-259C898D8754}" type="datetimeFigureOut">
              <a:rPr lang="en-US"/>
              <a:pPr>
                <a:defRPr/>
              </a:pPr>
              <a:t>7/27/2012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A491488-47AC-4739-A4B9-87CA3F3C0F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B588B2F4-F8CC-483E-A45D-8C536DAA440A}" type="datetimeFigureOut">
              <a:rPr lang="en-US"/>
              <a:pPr>
                <a:defRPr/>
              </a:pPr>
              <a:t>7/27/2012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1190B076-C8D4-47F8-990A-4D8E369A758C}" type="slidenum">
              <a:rPr lang="en-US"/>
              <a:pPr>
                <a:defRPr/>
              </a:pPr>
              <a:t>‹#›</a:t>
            </a:fld>
            <a:endParaRPr lang="en-US"/>
          </a:p>
        </p:txBody>
      </p:sp>
      <p:sp>
        <p:nvSpPr>
          <p:cNvPr id="7" name="Rectangle 6"/>
          <p:cNvSpPr/>
          <p:nvPr userDrawn="1"/>
        </p:nvSpPr>
        <p:spPr>
          <a:xfrm>
            <a:off x="0" y="0"/>
            <a:ext cx="9144000" cy="579438"/>
          </a:xfrm>
          <a:prstGeom prst="rect">
            <a:avLst/>
          </a:prstGeom>
          <a:solidFill>
            <a:srgbClr val="300C4B"/>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32" name="Picture 7"/>
          <p:cNvPicPr>
            <a:picLocks noChangeAspect="1"/>
          </p:cNvPicPr>
          <p:nvPr userDrawn="1"/>
        </p:nvPicPr>
        <p:blipFill>
          <a:blip r:embed="rId13"/>
          <a:srcRect/>
          <a:stretch>
            <a:fillRect/>
          </a:stretch>
        </p:blipFill>
        <p:spPr bwMode="auto">
          <a:xfrm>
            <a:off x="0" y="495300"/>
            <a:ext cx="9144000" cy="269875"/>
          </a:xfrm>
          <a:prstGeom prst="rect">
            <a:avLst/>
          </a:prstGeom>
          <a:noFill/>
          <a:ln w="9525">
            <a:noFill/>
            <a:miter lim="800000"/>
            <a:headEnd/>
            <a:tailEnd/>
          </a:ln>
        </p:spPr>
      </p:pic>
      <p:pic>
        <p:nvPicPr>
          <p:cNvPr id="1033" name="Picture 8"/>
          <p:cNvPicPr>
            <a:picLocks noChangeAspect="1"/>
          </p:cNvPicPr>
          <p:nvPr userDrawn="1"/>
        </p:nvPicPr>
        <p:blipFill>
          <a:blip r:embed="rId14"/>
          <a:srcRect b="14474"/>
          <a:stretch>
            <a:fillRect/>
          </a:stretch>
        </p:blipFill>
        <p:spPr bwMode="auto">
          <a:xfrm>
            <a:off x="0" y="0"/>
            <a:ext cx="2503488" cy="495300"/>
          </a:xfrm>
          <a:prstGeom prst="rect">
            <a:avLst/>
          </a:prstGeom>
          <a:solidFill>
            <a:srgbClr val="460C56"/>
          </a:solid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579438"/>
          </a:xfrm>
          <a:prstGeom prst="rect">
            <a:avLst/>
          </a:prstGeom>
          <a:solidFill>
            <a:srgbClr val="300C4B"/>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314" name="Title 1"/>
          <p:cNvSpPr>
            <a:spLocks noGrp="1"/>
          </p:cNvSpPr>
          <p:nvPr>
            <p:ph type="ctrTitle"/>
          </p:nvPr>
        </p:nvSpPr>
        <p:spPr>
          <a:xfrm>
            <a:off x="685800" y="1550988"/>
            <a:ext cx="7772400" cy="2319337"/>
          </a:xfrm>
        </p:spPr>
        <p:txBody>
          <a:bodyPr/>
          <a:lstStyle/>
          <a:p>
            <a:pPr eaLnBrk="1" hangingPunct="1"/>
            <a:r>
              <a:rPr lang="en-GB" sz="4800" b="1" smtClean="0">
                <a:solidFill>
                  <a:srgbClr val="4D009A"/>
                </a:solidFill>
              </a:rPr>
              <a:t>What do we know about students and mathematics in transition?</a:t>
            </a:r>
            <a:endParaRPr lang="en-US" sz="4800" b="1" smtClean="0">
              <a:solidFill>
                <a:srgbClr val="4D009A"/>
              </a:solidFill>
            </a:endParaRPr>
          </a:p>
        </p:txBody>
      </p:sp>
      <p:pic>
        <p:nvPicPr>
          <p:cNvPr id="13316" name="Picture 3"/>
          <p:cNvPicPr>
            <a:picLocks noChangeAspect="1"/>
          </p:cNvPicPr>
          <p:nvPr/>
        </p:nvPicPr>
        <p:blipFill>
          <a:blip r:embed="rId2"/>
          <a:srcRect/>
          <a:stretch>
            <a:fillRect/>
          </a:stretch>
        </p:blipFill>
        <p:spPr bwMode="auto">
          <a:xfrm>
            <a:off x="0" y="495300"/>
            <a:ext cx="9144000" cy="269875"/>
          </a:xfrm>
          <a:prstGeom prst="rect">
            <a:avLst/>
          </a:prstGeom>
          <a:noFill/>
          <a:ln w="9525">
            <a:noFill/>
            <a:miter lim="800000"/>
            <a:headEnd/>
            <a:tailEnd/>
          </a:ln>
        </p:spPr>
      </p:pic>
      <p:pic>
        <p:nvPicPr>
          <p:cNvPr id="13317" name="Picture 4"/>
          <p:cNvPicPr>
            <a:picLocks noChangeAspect="1"/>
          </p:cNvPicPr>
          <p:nvPr/>
        </p:nvPicPr>
        <p:blipFill>
          <a:blip r:embed="rId3"/>
          <a:srcRect b="14474"/>
          <a:stretch>
            <a:fillRect/>
          </a:stretch>
        </p:blipFill>
        <p:spPr bwMode="auto">
          <a:xfrm>
            <a:off x="0" y="0"/>
            <a:ext cx="2503488" cy="495300"/>
          </a:xfrm>
          <a:prstGeom prst="rect">
            <a:avLst/>
          </a:prstGeom>
          <a:solidFill>
            <a:srgbClr val="460C56"/>
          </a:solidFill>
          <a:ln w="9525">
            <a:noFill/>
            <a:miter lim="800000"/>
            <a:headEnd/>
            <a:tailEnd/>
          </a:ln>
        </p:spPr>
      </p:pic>
      <p:sp>
        <p:nvSpPr>
          <p:cNvPr id="7" name="Subtitle 6"/>
          <p:cNvSpPr>
            <a:spLocks noGrp="1"/>
          </p:cNvSpPr>
          <p:nvPr>
            <p:ph type="subTitle" idx="1"/>
          </p:nvPr>
        </p:nvSpPr>
        <p:spPr/>
        <p:txBody>
          <a:bodyPr/>
          <a:lstStyle/>
          <a:p>
            <a:endParaRPr lang="en-US"/>
          </a:p>
        </p:txBody>
      </p:sp>
      <p:sp>
        <p:nvSpPr>
          <p:cNvPr id="8" name="Subtitle 2"/>
          <p:cNvSpPr txBox="1">
            <a:spLocks/>
          </p:cNvSpPr>
          <p:nvPr/>
        </p:nvSpPr>
        <p:spPr bwMode="auto">
          <a:xfrm>
            <a:off x="261457" y="4165600"/>
            <a:ext cx="8628090" cy="1473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r>
              <a:rPr kumimoji="0" lang="en-GB" sz="1800" b="0" i="0" u="none" strike="noStrike" kern="1200" cap="none" spc="0" normalizeH="0" baseline="0" noProof="0" smtClean="0">
                <a:ln>
                  <a:noFill/>
                </a:ln>
                <a:solidFill>
                  <a:srgbClr val="660066"/>
                </a:solidFill>
                <a:effectLst/>
                <a:uLnTx/>
                <a:uFillTx/>
                <a:latin typeface="+mn-lt"/>
                <a:ea typeface="+mn-ea"/>
                <a:cs typeface="+mn-cs"/>
              </a:rPr>
              <a:t>Investigators: </a:t>
            </a: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r>
              <a:rPr kumimoji="0" lang="en-GB" sz="1800" b="0" i="0" u="none" strike="noStrike" kern="1200" cap="none" spc="0" normalizeH="0" baseline="0" noProof="0" smtClean="0">
                <a:ln>
                  <a:noFill/>
                </a:ln>
                <a:solidFill>
                  <a:srgbClr val="660066"/>
                </a:solidFill>
                <a:effectLst/>
                <a:uLnTx/>
                <a:uFillTx/>
                <a:latin typeface="+mn-lt"/>
                <a:ea typeface="+mn-ea"/>
                <a:cs typeface="+mn-cs"/>
              </a:rPr>
              <a:t>Julian Williams (PI), Laura Black, Pauline Davis, Birgit Pepin and Geoff Wake</a:t>
            </a: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r>
              <a:rPr kumimoji="0" lang="en-GB" sz="1800" b="0" i="0" u="none" strike="noStrike" kern="1200" cap="none" spc="0" normalizeH="0" baseline="0" noProof="0" smtClean="0">
                <a:ln>
                  <a:noFill/>
                </a:ln>
                <a:solidFill>
                  <a:srgbClr val="660066"/>
                </a:solidFill>
                <a:effectLst/>
                <a:uLnTx/>
                <a:uFillTx/>
                <a:latin typeface="+mn-lt"/>
                <a:ea typeface="+mn-ea"/>
                <a:cs typeface="+mn-cs"/>
              </a:rPr>
              <a:t>Research Associates: Valerie Farnsworth, Paul Hernandez-Martinez, Maria Pampaka</a:t>
            </a: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r>
              <a:rPr kumimoji="0" lang="en-GB" sz="1800" b="0" i="0" u="none" strike="noStrike" kern="1200" cap="none" spc="0" normalizeH="0" baseline="0" noProof="0" smtClean="0">
                <a:ln>
                  <a:noFill/>
                </a:ln>
                <a:solidFill>
                  <a:srgbClr val="660066"/>
                </a:solidFill>
                <a:effectLst/>
                <a:uLnTx/>
                <a:uFillTx/>
                <a:latin typeface="+mn-lt"/>
                <a:ea typeface="+mn-ea"/>
                <a:cs typeface="+mn-cs"/>
              </a:rPr>
              <a:t>Associate Research Fellow: Diane Harris</a:t>
            </a: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r>
              <a:rPr kumimoji="0" lang="en-GB" sz="1800" b="0" i="0" u="none" strike="noStrike" kern="1200" cap="none" spc="0" normalizeH="0" baseline="0" noProof="0" smtClean="0">
                <a:ln>
                  <a:noFill/>
                </a:ln>
                <a:solidFill>
                  <a:srgbClr val="660066"/>
                </a:solidFill>
                <a:effectLst/>
                <a:uLnTx/>
                <a:uFillTx/>
                <a:latin typeface="+mn-lt"/>
                <a:ea typeface="+mn-ea"/>
                <a:cs typeface="+mn-cs"/>
              </a:rPr>
              <a:t>Associate Research Students: Kamila Jooganah and Irene Kleanthous</a:t>
            </a: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r>
              <a:rPr kumimoji="0" lang="en-GB" sz="1800" b="0" i="0" u="none" strike="noStrike" kern="1200" cap="none" spc="0" normalizeH="0" baseline="0" noProof="0" smtClean="0">
                <a:ln>
                  <a:noFill/>
                </a:ln>
                <a:solidFill>
                  <a:srgbClr val="660066"/>
                </a:solidFill>
                <a:effectLst/>
                <a:uLnTx/>
                <a:uFillTx/>
                <a:latin typeface="+mn-lt"/>
                <a:ea typeface="+mn-ea"/>
                <a:cs typeface="+mn-cs"/>
              </a:rPr>
              <a:t>Research Statistician: Graeme Hutcheson</a:t>
            </a:r>
          </a:p>
          <a:p>
            <a:pPr marL="0" marR="0" lvl="0" indent="0" algn="l" defTabSz="457200" rtl="0" eaLnBrk="0" fontAlgn="base" latinLnBrk="0" hangingPunct="0">
              <a:lnSpc>
                <a:spcPct val="100000"/>
              </a:lnSpc>
              <a:spcBef>
                <a:spcPct val="20000"/>
              </a:spcBef>
              <a:spcAft>
                <a:spcPct val="0"/>
              </a:spcAft>
              <a:buClrTx/>
              <a:buSzTx/>
              <a:buFont typeface="Arial" charset="0"/>
              <a:buNone/>
              <a:tabLst/>
              <a:defRPr/>
            </a:pPr>
            <a:r>
              <a:rPr kumimoji="0" lang="en-GB" sz="1800" b="0" i="0" u="none" strike="noStrike" kern="1200" cap="none" spc="0" normalizeH="0" baseline="0" noProof="0" smtClean="0">
                <a:ln>
                  <a:noFill/>
                </a:ln>
                <a:solidFill>
                  <a:srgbClr val="660066"/>
                </a:solidFill>
                <a:effectLst/>
                <a:uLnTx/>
                <a:uFillTx/>
                <a:latin typeface="+mn-lt"/>
                <a:ea typeface="+mn-ea"/>
                <a:cs typeface="+mn-cs"/>
              </a:rPr>
              <a:t>Administrator: Tim Millar</a:t>
            </a:r>
            <a:endParaRPr kumimoji="0" lang="en-GB" sz="1800" b="0" i="0" u="none" strike="noStrike" kern="1200" cap="none" spc="0" normalizeH="0" baseline="0" noProof="0" dirty="0">
              <a:ln>
                <a:noFill/>
              </a:ln>
              <a:solidFill>
                <a:srgbClr val="660066"/>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p:nvPr>
        </p:nvSpPr>
        <p:spPr>
          <a:xfrm>
            <a:off x="457200" y="846138"/>
            <a:ext cx="8229600" cy="754062"/>
          </a:xfrm>
        </p:spPr>
        <p:txBody>
          <a:bodyPr/>
          <a:lstStyle/>
          <a:p>
            <a:pPr eaLnBrk="1" hangingPunct="1"/>
            <a:r>
              <a:rPr lang="en-US" sz="2400" b="1" smtClean="0">
                <a:solidFill>
                  <a:srgbClr val="4D009A"/>
                </a:solidFill>
              </a:rPr>
              <a:t>Coherence of curriculum and pedagogy (in mathematics) (cont)</a:t>
            </a:r>
          </a:p>
        </p:txBody>
      </p:sp>
      <p:sp>
        <p:nvSpPr>
          <p:cNvPr id="22530" name="Rectangle 3"/>
          <p:cNvSpPr>
            <a:spLocks noGrp="1"/>
          </p:cNvSpPr>
          <p:nvPr>
            <p:ph type="body" idx="1"/>
          </p:nvPr>
        </p:nvSpPr>
        <p:spPr>
          <a:xfrm>
            <a:off x="457200" y="1600200"/>
            <a:ext cx="8229600" cy="4945063"/>
          </a:xfrm>
        </p:spPr>
        <p:txBody>
          <a:bodyPr/>
          <a:lstStyle/>
          <a:p>
            <a:pPr eaLnBrk="1" hangingPunct="1">
              <a:lnSpc>
                <a:spcPct val="80000"/>
              </a:lnSpc>
              <a:buFont typeface="Arial" charset="0"/>
              <a:buNone/>
            </a:pPr>
            <a:r>
              <a:rPr lang="en-US" sz="2400" smtClean="0"/>
              <a:t>This sense of leaving school behind and ‘moving up’ in terms of learning new, harder material at college is shared by most of these students. </a:t>
            </a:r>
          </a:p>
          <a:p>
            <a:pPr eaLnBrk="1" hangingPunct="1">
              <a:lnSpc>
                <a:spcPct val="80000"/>
              </a:lnSpc>
              <a:buFont typeface="Arial" charset="0"/>
              <a:buNone/>
            </a:pPr>
            <a:r>
              <a:rPr lang="en-US" sz="2400" smtClean="0">
                <a:solidFill>
                  <a:srgbClr val="7500EA"/>
                </a:solidFill>
              </a:rPr>
              <a:t>     Well I know the workload is going to probably be a lot more because we've been … we were told when we went round for the induction day that the one thing … they told us is that the workload would be more, because we'll be learning things, some things we'll have done before and it'll just be adding on to what we know, but some things will be totally new, so … but I'm quite looking forward to it. I'm looking forward to something different from GCSE.</a:t>
            </a:r>
          </a:p>
          <a:p>
            <a:pPr eaLnBrk="1" hangingPunct="1">
              <a:lnSpc>
                <a:spcPct val="80000"/>
              </a:lnSpc>
              <a:buFont typeface="Arial" charset="0"/>
              <a:buNone/>
            </a:pPr>
            <a:r>
              <a:rPr lang="en-US" sz="2400" smtClean="0"/>
              <a:t>This student also mentioned the fact that she expected college to be different because </a:t>
            </a:r>
            <a:r>
              <a:rPr lang="en-US" sz="2400" smtClean="0">
                <a:solidFill>
                  <a:srgbClr val="7500EA"/>
                </a:solidFill>
              </a:rPr>
              <a:t>“everybody at A-level has really chosen to do these A levels and everyone is going to be working, hopefully, as hard as they can, so it's a better environment to be in”.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a:xfrm>
            <a:off x="457200" y="698500"/>
            <a:ext cx="8229600" cy="719138"/>
          </a:xfrm>
        </p:spPr>
        <p:txBody>
          <a:bodyPr/>
          <a:lstStyle/>
          <a:p>
            <a:pPr eaLnBrk="1" hangingPunct="1"/>
            <a:r>
              <a:rPr lang="en-US" sz="2400" b="1" smtClean="0">
                <a:solidFill>
                  <a:srgbClr val="4D009A"/>
                </a:solidFill>
              </a:rPr>
              <a:t>Coherence of curriculum and pedagogy (in mathematics) (cont)</a:t>
            </a:r>
          </a:p>
        </p:txBody>
      </p:sp>
      <p:sp>
        <p:nvSpPr>
          <p:cNvPr id="23554" name="Rectangle 3"/>
          <p:cNvSpPr>
            <a:spLocks noGrp="1"/>
          </p:cNvSpPr>
          <p:nvPr>
            <p:ph type="body" idx="1"/>
          </p:nvPr>
        </p:nvSpPr>
        <p:spPr>
          <a:xfrm>
            <a:off x="457200" y="1600200"/>
            <a:ext cx="8421688" cy="4968875"/>
          </a:xfrm>
        </p:spPr>
        <p:txBody>
          <a:bodyPr/>
          <a:lstStyle/>
          <a:p>
            <a:pPr eaLnBrk="1" hangingPunct="1">
              <a:buFont typeface="Arial" charset="0"/>
              <a:buNone/>
            </a:pPr>
            <a:r>
              <a:rPr lang="en-US" sz="2800" smtClean="0"/>
              <a:t>Another perception is that at school, they </a:t>
            </a:r>
            <a:r>
              <a:rPr lang="en-US" sz="2800" smtClean="0">
                <a:solidFill>
                  <a:srgbClr val="7500EA"/>
                </a:solidFill>
              </a:rPr>
              <a:t>“just tell you facts, and you just have to take them as they are, they don't tell you why things are like that, so that, it's harder to understand”</a:t>
            </a:r>
            <a:r>
              <a:rPr lang="en-US" sz="2800" smtClean="0"/>
              <a:t>.</a:t>
            </a:r>
          </a:p>
          <a:p>
            <a:pPr eaLnBrk="1" hangingPunct="1">
              <a:buFont typeface="Arial" charset="0"/>
              <a:buNone/>
            </a:pPr>
            <a:r>
              <a:rPr lang="en-US" sz="2800" smtClean="0"/>
              <a:t>Another student agreed:</a:t>
            </a:r>
          </a:p>
          <a:p>
            <a:pPr eaLnBrk="1" hangingPunct="1">
              <a:buFont typeface="Arial" charset="0"/>
              <a:buNone/>
            </a:pPr>
            <a:r>
              <a:rPr lang="en-US" sz="2800" smtClean="0">
                <a:solidFill>
                  <a:srgbClr val="7500EA"/>
                </a:solidFill>
              </a:rPr>
              <a:t>     I think it's a lot better than when I was doing my GCSEs and it's easier to understand … and then I know what I am doing and understand it more … In GCSE, I don't think they explain it as much and it's more just, do questions … I think here they go through it more and you understand easier.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idx="4294967295"/>
          </p:nvPr>
        </p:nvSpPr>
        <p:spPr>
          <a:xfrm>
            <a:off x="457200" y="1057275"/>
            <a:ext cx="8229600" cy="719138"/>
          </a:xfrm>
        </p:spPr>
        <p:txBody>
          <a:bodyPr/>
          <a:lstStyle/>
          <a:p>
            <a:pPr eaLnBrk="1" hangingPunct="1"/>
            <a:r>
              <a:rPr lang="en-US" sz="2400" b="1" smtClean="0">
                <a:solidFill>
                  <a:srgbClr val="4D009A"/>
                </a:solidFill>
              </a:rPr>
              <a:t>Coherence of curriculum and pedagogy (in mathematics) (cont)</a:t>
            </a:r>
          </a:p>
        </p:txBody>
      </p:sp>
      <p:sp>
        <p:nvSpPr>
          <p:cNvPr id="35843" name="Rectangle 3"/>
          <p:cNvSpPr>
            <a:spLocks noGrp="1"/>
          </p:cNvSpPr>
          <p:nvPr>
            <p:ph type="body" idx="4294967295"/>
          </p:nvPr>
        </p:nvSpPr>
        <p:spPr>
          <a:xfrm>
            <a:off x="457200" y="1417638"/>
            <a:ext cx="8421688" cy="5151437"/>
          </a:xfrm>
        </p:spPr>
        <p:txBody>
          <a:bodyPr/>
          <a:lstStyle/>
          <a:p>
            <a:pPr eaLnBrk="1" hangingPunct="1">
              <a:lnSpc>
                <a:spcPct val="90000"/>
              </a:lnSpc>
              <a:buFont typeface="Arial" charset="0"/>
              <a:buNone/>
            </a:pPr>
            <a:endParaRPr lang="en-US" sz="2400" smtClean="0">
              <a:solidFill>
                <a:srgbClr val="7500EA"/>
              </a:solidFill>
            </a:endParaRPr>
          </a:p>
          <a:p>
            <a:pPr eaLnBrk="1" hangingPunct="1">
              <a:lnSpc>
                <a:spcPct val="90000"/>
              </a:lnSpc>
              <a:buFont typeface="Arial" charset="0"/>
              <a:buNone/>
            </a:pPr>
            <a:r>
              <a:rPr lang="en-US" sz="2400" smtClean="0"/>
              <a:t>Highly relevant to the perception of mathematics at the transition stage was the theme of mathematics being difficult because a lot of it was ‘new’ and maybe, more importantly, when it seemed disconnected from what they knew (completely different from GCSE). This student had done very well at GCSE, but had troubles when he started college:</a:t>
            </a:r>
          </a:p>
          <a:p>
            <a:pPr eaLnBrk="1" hangingPunct="1">
              <a:lnSpc>
                <a:spcPct val="90000"/>
              </a:lnSpc>
              <a:buFont typeface="Arial" charset="0"/>
              <a:buNone/>
            </a:pPr>
            <a:r>
              <a:rPr lang="en-US" sz="2400" smtClean="0">
                <a:solidFill>
                  <a:srgbClr val="7500EA"/>
                </a:solidFill>
              </a:rPr>
              <a:t>	My first lesson was surds... so I didn't really know what was going on, and then I just struggled with the work and it sort of scared me in the first week … ‘cos it's your first week so you're thinking “Oh, this is going to continue … and it's probably going to get worse”. Then a mate of mine who went to the same school, who got B overall and I got A, turned round to me and said “you're smarter than me, I don't see why you dropped it.”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p:nvPr>
        </p:nvSpPr>
        <p:spPr>
          <a:xfrm>
            <a:off x="457200" y="830263"/>
            <a:ext cx="8229600" cy="587375"/>
          </a:xfrm>
        </p:spPr>
        <p:txBody>
          <a:bodyPr/>
          <a:lstStyle/>
          <a:p>
            <a:pPr eaLnBrk="1" hangingPunct="1"/>
            <a:r>
              <a:rPr lang="en-US" sz="2400" b="1" smtClean="0">
                <a:solidFill>
                  <a:srgbClr val="4D009A"/>
                </a:solidFill>
              </a:rPr>
              <a:t>Coherence of curriculum and pedagogy (in mathematics) (cont)</a:t>
            </a:r>
          </a:p>
        </p:txBody>
      </p:sp>
      <p:sp>
        <p:nvSpPr>
          <p:cNvPr id="24578" name="Rectangle 3"/>
          <p:cNvSpPr>
            <a:spLocks noGrp="1"/>
          </p:cNvSpPr>
          <p:nvPr>
            <p:ph type="body" idx="1"/>
          </p:nvPr>
        </p:nvSpPr>
        <p:spPr/>
        <p:txBody>
          <a:bodyPr/>
          <a:lstStyle/>
          <a:p>
            <a:pPr eaLnBrk="1" hangingPunct="1">
              <a:lnSpc>
                <a:spcPct val="80000"/>
              </a:lnSpc>
            </a:pPr>
            <a:r>
              <a:rPr lang="en-US" sz="2400" smtClean="0"/>
              <a:t>The ‘challenge’ – when it is achievable – is relished after the event however, as a change of identity: </a:t>
            </a:r>
            <a:r>
              <a:rPr lang="en-US" sz="2400" smtClean="0">
                <a:solidFill>
                  <a:srgbClr val="7500EA"/>
                </a:solidFill>
              </a:rPr>
              <a:t>“I think it's harder at (college), but you can tell you are moving on”.</a:t>
            </a:r>
            <a:r>
              <a:rPr lang="en-US" sz="2400" smtClean="0"/>
              <a:t> The mixture of social and work – everything being new at once – can sound potentially overwhelming. For one student the change involved:</a:t>
            </a:r>
          </a:p>
          <a:p>
            <a:pPr eaLnBrk="1" hangingPunct="1">
              <a:lnSpc>
                <a:spcPct val="80000"/>
              </a:lnSpc>
              <a:buFont typeface="Arial" charset="0"/>
              <a:buNone/>
            </a:pPr>
            <a:r>
              <a:rPr lang="en-US" sz="2400" smtClean="0">
                <a:solidFill>
                  <a:srgbClr val="7500EA"/>
                </a:solidFill>
              </a:rPr>
              <a:t>     Loads of new people and getting used to your new classes, getting used to your new teachers, and trying to understand the work and that is really hard at the minute, but I like it and I'm getting OK with it. I have student support … which is another teacher (who) makes me understand.</a:t>
            </a:r>
          </a:p>
          <a:p>
            <a:pPr eaLnBrk="1" hangingPunct="1">
              <a:lnSpc>
                <a:spcPct val="80000"/>
              </a:lnSpc>
            </a:pPr>
            <a:r>
              <a:rPr lang="en-US" sz="2400" smtClean="0"/>
              <a:t>This was summed up by another student, who said that GCSE to A level was a big ‘step’ but she enjoyed overcoming the challenge.</a:t>
            </a:r>
          </a:p>
          <a:p>
            <a:pPr eaLnBrk="1" hangingPunct="1">
              <a:lnSpc>
                <a:spcPct val="80000"/>
              </a:lnSpc>
            </a:pPr>
            <a:endParaRPr lang="en-US" sz="2400" smtClean="0"/>
          </a:p>
          <a:p>
            <a:pPr eaLnBrk="1" hangingPunct="1">
              <a:lnSpc>
                <a:spcPct val="80000"/>
              </a:lnSpc>
            </a:pPr>
            <a:endParaRPr lang="en-US" sz="1000" smtClean="0"/>
          </a:p>
          <a:p>
            <a:pPr eaLnBrk="1" hangingPunct="1">
              <a:lnSpc>
                <a:spcPct val="80000"/>
              </a:lnSpc>
            </a:pPr>
            <a:endParaRPr lang="en-US" sz="10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p:nvPr>
        </p:nvSpPr>
        <p:spPr>
          <a:xfrm>
            <a:off x="457200" y="877888"/>
            <a:ext cx="8229600" cy="1035050"/>
          </a:xfrm>
        </p:spPr>
        <p:txBody>
          <a:bodyPr/>
          <a:lstStyle/>
          <a:p>
            <a:pPr eaLnBrk="1" hangingPunct="1"/>
            <a:r>
              <a:rPr lang="en-US" sz="3200" b="1" dirty="0" smtClean="0">
                <a:solidFill>
                  <a:srgbClr val="4D009A"/>
                </a:solidFill>
              </a:rPr>
              <a:t>Individual information-progression in mathematics for AS</a:t>
            </a:r>
          </a:p>
        </p:txBody>
      </p:sp>
      <p:sp>
        <p:nvSpPr>
          <p:cNvPr id="25602" name="Rectangle 3"/>
          <p:cNvSpPr>
            <a:spLocks noGrp="1"/>
          </p:cNvSpPr>
          <p:nvPr>
            <p:ph type="body" idx="1"/>
          </p:nvPr>
        </p:nvSpPr>
        <p:spPr>
          <a:xfrm>
            <a:off x="457200" y="1912938"/>
            <a:ext cx="8229600" cy="4703762"/>
          </a:xfrm>
        </p:spPr>
        <p:txBody>
          <a:bodyPr/>
          <a:lstStyle/>
          <a:p>
            <a:pPr eaLnBrk="1" hangingPunct="1">
              <a:lnSpc>
                <a:spcPct val="80000"/>
              </a:lnSpc>
              <a:buFont typeface="Arial" charset="0"/>
              <a:buNone/>
            </a:pPr>
            <a:r>
              <a:rPr lang="en-US" sz="2800" smtClean="0"/>
              <a:t>This issue of individual difference and progression relates principally to the students with weaker GCSE backgrounds, for whom everything seems ‘new’ and therefore hard. </a:t>
            </a:r>
          </a:p>
          <a:p>
            <a:pPr eaLnBrk="1" hangingPunct="1">
              <a:lnSpc>
                <a:spcPct val="80000"/>
              </a:lnSpc>
              <a:buFont typeface="Arial" charset="0"/>
              <a:buNone/>
            </a:pPr>
            <a:r>
              <a:rPr lang="en-US" sz="2800" smtClean="0"/>
              <a:t>From what teachers told us in interviews, this happens when the teaching assumes a ‘higher’ GCSE background and applies to algebra in particular. </a:t>
            </a:r>
          </a:p>
          <a:p>
            <a:pPr eaLnBrk="1" hangingPunct="1">
              <a:lnSpc>
                <a:spcPct val="80000"/>
              </a:lnSpc>
              <a:buFont typeface="Arial" charset="0"/>
              <a:buNone/>
            </a:pPr>
            <a:r>
              <a:rPr lang="en-US" sz="2800" smtClean="0"/>
              <a:t>We believe that there is no real problem with transition of information here: the colleges know the GCSE background of their incoming students. This is, in our opinion, a curriculum pathways problem, and concomitantly a funding problem.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p:nvPr>
        </p:nvSpPr>
        <p:spPr>
          <a:xfrm>
            <a:off x="457200" y="623888"/>
            <a:ext cx="8229600" cy="1143000"/>
          </a:xfrm>
        </p:spPr>
        <p:txBody>
          <a:bodyPr/>
          <a:lstStyle/>
          <a:p>
            <a:pPr eaLnBrk="1" hangingPunct="1"/>
            <a:r>
              <a:rPr lang="en-US" b="1" smtClean="0">
                <a:solidFill>
                  <a:srgbClr val="7500EA"/>
                </a:solidFill>
              </a:rPr>
              <a:t>Conclusions</a:t>
            </a:r>
          </a:p>
        </p:txBody>
      </p:sp>
      <p:sp>
        <p:nvSpPr>
          <p:cNvPr id="26626" name="Rectangle 3"/>
          <p:cNvSpPr>
            <a:spLocks noGrp="1"/>
          </p:cNvSpPr>
          <p:nvPr>
            <p:ph type="body" idx="1"/>
          </p:nvPr>
        </p:nvSpPr>
        <p:spPr>
          <a:xfrm>
            <a:off x="457200" y="1516063"/>
            <a:ext cx="8229600" cy="5126037"/>
          </a:xfrm>
        </p:spPr>
        <p:txBody>
          <a:bodyPr/>
          <a:lstStyle/>
          <a:p>
            <a:pPr eaLnBrk="1" hangingPunct="1">
              <a:lnSpc>
                <a:spcPct val="80000"/>
              </a:lnSpc>
            </a:pPr>
            <a:r>
              <a:rPr lang="en-GB" sz="3100" smtClean="0"/>
              <a:t>The meaning of transition to post-compulsory education is different in the sense that ‘going to college’ is often about a major change in the social scene, and involves a quite radical change in mathematics curriculum and classroom ambience, more than in pedagogy.</a:t>
            </a:r>
          </a:p>
          <a:p>
            <a:pPr eaLnBrk="1" hangingPunct="1">
              <a:lnSpc>
                <a:spcPct val="80000"/>
              </a:lnSpc>
            </a:pPr>
            <a:r>
              <a:rPr lang="en-GB" sz="3100" smtClean="0"/>
              <a:t>A strong theme in the students' stories is that they largely tell stories of </a:t>
            </a:r>
            <a:r>
              <a:rPr lang="en-GB" sz="3100" i="1" smtClean="0"/>
              <a:t>overcoming</a:t>
            </a:r>
            <a:r>
              <a:rPr lang="en-GB" sz="3100" smtClean="0"/>
              <a:t> problems and troubles: this is not strongly reflected in the previous literature. </a:t>
            </a:r>
          </a:p>
          <a:p>
            <a:pPr eaLnBrk="1" hangingPunct="1">
              <a:lnSpc>
                <a:spcPct val="80000"/>
              </a:lnSpc>
            </a:pPr>
            <a:r>
              <a:rPr lang="en-GB" sz="3100" smtClean="0"/>
              <a:t>Our view on transition points us to think of it as a question of development and identity. </a:t>
            </a:r>
            <a:endParaRPr lang="en-GB" sz="28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p:cNvSpPr>
          <p:nvPr>
            <p:ph type="title"/>
          </p:nvPr>
        </p:nvSpPr>
        <p:spPr>
          <a:xfrm>
            <a:off x="457200" y="1011238"/>
            <a:ext cx="8229600" cy="736600"/>
          </a:xfrm>
        </p:spPr>
        <p:txBody>
          <a:bodyPr/>
          <a:lstStyle/>
          <a:p>
            <a:pPr eaLnBrk="1" hangingPunct="1"/>
            <a:r>
              <a:rPr lang="en-US" sz="2800" b="1" smtClean="0">
                <a:solidFill>
                  <a:srgbClr val="7500EA"/>
                </a:solidFill>
              </a:rPr>
              <a:t>Conclusions (cont)</a:t>
            </a:r>
          </a:p>
        </p:txBody>
      </p:sp>
      <p:sp>
        <p:nvSpPr>
          <p:cNvPr id="27650" name="Rectangle 3"/>
          <p:cNvSpPr>
            <a:spLocks noGrp="1"/>
          </p:cNvSpPr>
          <p:nvPr>
            <p:ph type="body" idx="1"/>
          </p:nvPr>
        </p:nvSpPr>
        <p:spPr>
          <a:xfrm>
            <a:off x="228600" y="1882775"/>
            <a:ext cx="8650288" cy="3970338"/>
          </a:xfrm>
        </p:spPr>
        <p:txBody>
          <a:bodyPr/>
          <a:lstStyle/>
          <a:p>
            <a:pPr eaLnBrk="1" hangingPunct="1">
              <a:lnSpc>
                <a:spcPct val="80000"/>
              </a:lnSpc>
            </a:pPr>
            <a:r>
              <a:rPr lang="en-GB" sz="3100" smtClean="0"/>
              <a:t>Those who are making the transition (learners) see it as growing up, and so as ‘consequential’ and therefore accept the intellectual step changes as changing to grown-up maths. </a:t>
            </a:r>
          </a:p>
          <a:p>
            <a:pPr eaLnBrk="1" hangingPunct="1">
              <a:lnSpc>
                <a:spcPct val="80000"/>
              </a:lnSpc>
            </a:pPr>
            <a:r>
              <a:rPr lang="en-GB" sz="3100" smtClean="0"/>
              <a:t>When learners reflect upon themselves and their experiences, they therefore want to tell of their troubles as troubles overcome in their rite of passage, as an affirmation of who they are now i.e. as more adult.</a:t>
            </a:r>
            <a:r>
              <a:rPr lang="en-GB" sz="2200" smtClean="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p:nvPr>
        </p:nvSpPr>
        <p:spPr>
          <a:xfrm>
            <a:off x="457200" y="782638"/>
            <a:ext cx="8229600" cy="635000"/>
          </a:xfrm>
        </p:spPr>
        <p:txBody>
          <a:bodyPr/>
          <a:lstStyle/>
          <a:p>
            <a:pPr eaLnBrk="1" hangingPunct="1"/>
            <a:r>
              <a:rPr lang="en-US" sz="2800" b="1" smtClean="0">
                <a:solidFill>
                  <a:srgbClr val="7500EA"/>
                </a:solidFill>
              </a:rPr>
              <a:t>Conclusions (cont)</a:t>
            </a:r>
          </a:p>
        </p:txBody>
      </p:sp>
      <p:sp>
        <p:nvSpPr>
          <p:cNvPr id="28674" name="Rectangle 3"/>
          <p:cNvSpPr>
            <a:spLocks noGrp="1"/>
          </p:cNvSpPr>
          <p:nvPr>
            <p:ph type="body" idx="1"/>
          </p:nvPr>
        </p:nvSpPr>
        <p:spPr>
          <a:xfrm>
            <a:off x="457200" y="1417638"/>
            <a:ext cx="8474075" cy="5165725"/>
          </a:xfrm>
        </p:spPr>
        <p:txBody>
          <a:bodyPr/>
          <a:lstStyle/>
          <a:p>
            <a:pPr eaLnBrk="1" hangingPunct="1">
              <a:lnSpc>
                <a:spcPct val="80000"/>
              </a:lnSpc>
            </a:pPr>
            <a:r>
              <a:rPr lang="en-GB" sz="3100" dirty="0" smtClean="0"/>
              <a:t>The troubles seem largely to arise from mathematics being ‘all new’ or at any rate too new (for some). </a:t>
            </a:r>
          </a:p>
          <a:p>
            <a:pPr eaLnBrk="1" hangingPunct="1">
              <a:lnSpc>
                <a:spcPct val="80000"/>
              </a:lnSpc>
            </a:pPr>
            <a:r>
              <a:rPr lang="en-GB" sz="3100" dirty="0" smtClean="0"/>
              <a:t>Thus, we challenge the validity of transitional practices that tend to make ‘college more like school’ e.g. less autonomous learning, more directed teaching, because these only take institutional perspectives on transition.  They ignore the students for whom transition means not only a change in curriculum, but a ‘step- up’ that offers them a sense of development, the possibility of ‘growing up’ and of becoming more active participants in society.</a:t>
            </a:r>
            <a:endParaRPr lang="en-US" sz="3100" dirty="0" smtClean="0"/>
          </a:p>
          <a:p>
            <a:pPr eaLnBrk="1" hangingPunct="1">
              <a:lnSpc>
                <a:spcPct val="80000"/>
              </a:lnSpc>
            </a:pPr>
            <a:endParaRPr lang="en-US" sz="12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7952"/>
            <a:ext cx="8229600" cy="847026"/>
          </a:xfrm>
        </p:spPr>
        <p:txBody>
          <a:bodyPr/>
          <a:lstStyle/>
          <a:p>
            <a:r>
              <a:rPr lang="en-GB" sz="3200" b="1" dirty="0" smtClean="0">
                <a:solidFill>
                  <a:srgbClr val="4D009A"/>
                </a:solidFill>
              </a:rPr>
              <a:t>What else we know about ‘transitions’</a:t>
            </a:r>
            <a:endParaRPr lang="en-US" sz="3200" b="1" dirty="0" smtClean="0">
              <a:solidFill>
                <a:srgbClr val="4D009A"/>
              </a:solidFill>
            </a:endParaRPr>
          </a:p>
        </p:txBody>
      </p:sp>
      <p:sp>
        <p:nvSpPr>
          <p:cNvPr id="3" name="Content Placeholder 2"/>
          <p:cNvSpPr>
            <a:spLocks noGrp="1"/>
          </p:cNvSpPr>
          <p:nvPr>
            <p:ph idx="1"/>
          </p:nvPr>
        </p:nvSpPr>
        <p:spPr/>
        <p:txBody>
          <a:bodyPr/>
          <a:lstStyle/>
          <a:p>
            <a:endParaRPr lang="en-US" dirty="0"/>
          </a:p>
        </p:txBody>
      </p:sp>
      <p:sp>
        <p:nvSpPr>
          <p:cNvPr id="5" name="Rectangle 3"/>
          <p:cNvSpPr txBox="1">
            <a:spLocks/>
          </p:cNvSpPr>
          <p:nvPr/>
        </p:nvSpPr>
        <p:spPr bwMode="auto">
          <a:xfrm>
            <a:off x="182880" y="975361"/>
            <a:ext cx="8748395" cy="8900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457200" rtl="0" eaLnBrk="1" fontAlgn="base" latinLnBrk="0" hangingPunct="1">
              <a:lnSpc>
                <a:spcPct val="80000"/>
              </a:lnSpc>
              <a:spcBef>
                <a:spcPct val="20000"/>
              </a:spcBef>
              <a:spcAft>
                <a:spcPct val="0"/>
              </a:spcAft>
              <a:buClrTx/>
              <a:buSzTx/>
              <a:tabLst/>
              <a:defRPr/>
            </a:pPr>
            <a:r>
              <a:rPr kumimoji="0" lang="en-GB" sz="3100" b="0" i="0" u="none" strike="noStrike" kern="1200" cap="none" spc="0" normalizeH="0" baseline="0" noProof="0" dirty="0" smtClean="0">
                <a:ln>
                  <a:noFill/>
                </a:ln>
                <a:solidFill>
                  <a:schemeClr val="tx1"/>
                </a:solidFill>
                <a:effectLst/>
                <a:uLnTx/>
                <a:uFillTx/>
                <a:latin typeface="+mn-lt"/>
                <a:ea typeface="+mn-ea"/>
                <a:cs typeface="+mn-cs"/>
              </a:rPr>
              <a:t>We identified</a:t>
            </a:r>
            <a:r>
              <a:rPr kumimoji="0" lang="en-GB" sz="3100" b="0" i="0" u="none" strike="noStrike" kern="1200" cap="none" spc="0" normalizeH="0" noProof="0" dirty="0" smtClean="0">
                <a:ln>
                  <a:noFill/>
                </a:ln>
                <a:solidFill>
                  <a:schemeClr val="tx1"/>
                </a:solidFill>
                <a:effectLst/>
                <a:uLnTx/>
                <a:uFillTx/>
                <a:latin typeface="+mn-lt"/>
                <a:ea typeface="+mn-ea"/>
                <a:cs typeface="+mn-cs"/>
              </a:rPr>
              <a:t> the need to measure ‘Transitional experience’:</a:t>
            </a:r>
            <a:endParaRPr kumimoji="0" lang="en-US" sz="31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457200" rtl="0" eaLnBrk="1" fontAlgn="base" latinLnBrk="0" hangingPunct="1">
              <a:lnSpc>
                <a:spcPct val="80000"/>
              </a:lnSpc>
              <a:spcBef>
                <a:spcPct val="20000"/>
              </a:spcBef>
              <a:spcAft>
                <a:spcPct val="0"/>
              </a:spcAft>
              <a:buClrTx/>
              <a:buSzTx/>
              <a:buFont typeface="Arial" charset="0"/>
              <a:buChar char="•"/>
              <a:tabLst/>
              <a:defRPr/>
            </a:pPr>
            <a:endParaRPr kumimoji="0" lang="en-US" sz="1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Rectangle 3"/>
          <p:cNvSpPr txBox="1">
            <a:spLocks/>
          </p:cNvSpPr>
          <p:nvPr/>
        </p:nvSpPr>
        <p:spPr bwMode="auto">
          <a:xfrm>
            <a:off x="2116898" y="6448406"/>
            <a:ext cx="4144078" cy="24552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457200" rtl="0" eaLnBrk="1" fontAlgn="base" latinLnBrk="0" hangingPunct="1">
              <a:lnSpc>
                <a:spcPct val="80000"/>
              </a:lnSpc>
              <a:spcBef>
                <a:spcPct val="20000"/>
              </a:spcBef>
              <a:spcAft>
                <a:spcPct val="0"/>
              </a:spcAft>
              <a:buClrTx/>
              <a:buSzTx/>
              <a:tabLst/>
              <a:defRPr/>
            </a:pPr>
            <a:r>
              <a:rPr kumimoji="0" lang="en-GB" sz="2000" b="0" i="0" u="none" strike="noStrike" kern="1200" cap="none" spc="0" normalizeH="0" baseline="0" noProof="0" dirty="0" smtClean="0">
                <a:ln>
                  <a:noFill/>
                </a:ln>
                <a:solidFill>
                  <a:srgbClr val="FF0000"/>
                </a:solidFill>
                <a:effectLst/>
                <a:uLnTx/>
                <a:uFillTx/>
                <a:latin typeface="+mn-lt"/>
                <a:ea typeface="+mn-ea"/>
                <a:cs typeface="+mn-cs"/>
              </a:rPr>
              <a:t>Compared to pre-</a:t>
            </a:r>
            <a:r>
              <a:rPr kumimoji="0" lang="en-GB" sz="2000" b="0" i="0" u="none" strike="noStrike" kern="1200" cap="none" spc="0" normalizeH="0" baseline="0" noProof="0" dirty="0" err="1" smtClean="0">
                <a:ln>
                  <a:noFill/>
                </a:ln>
                <a:solidFill>
                  <a:srgbClr val="FF0000"/>
                </a:solidFill>
                <a:effectLst/>
                <a:uLnTx/>
                <a:uFillTx/>
                <a:latin typeface="+mn-lt"/>
                <a:ea typeface="+mn-ea"/>
                <a:cs typeface="+mn-cs"/>
              </a:rPr>
              <a:t>uni</a:t>
            </a:r>
            <a:r>
              <a:rPr kumimoji="0" lang="en-GB" sz="2000" b="0" i="0" u="none" strike="noStrike" kern="1200" cap="none" spc="0" normalizeH="0" baseline="0" noProof="0" dirty="0" smtClean="0">
                <a:ln>
                  <a:noFill/>
                </a:ln>
                <a:solidFill>
                  <a:srgbClr val="FF0000"/>
                </a:solidFill>
                <a:effectLst/>
                <a:uLnTx/>
                <a:uFillTx/>
                <a:latin typeface="+mn-lt"/>
                <a:ea typeface="+mn-ea"/>
                <a:cs typeface="+mn-cs"/>
              </a:rPr>
              <a:t> experience</a:t>
            </a:r>
            <a:endParaRPr kumimoji="0" lang="en-US" sz="2000" b="0" i="0" u="none" strike="noStrike" kern="1200" cap="none" spc="0" normalizeH="0" baseline="0" noProof="0" dirty="0" smtClean="0">
              <a:ln>
                <a:noFill/>
              </a:ln>
              <a:solidFill>
                <a:srgbClr val="FF0000"/>
              </a:solidFill>
              <a:effectLst/>
              <a:uLnTx/>
              <a:uFillTx/>
              <a:latin typeface="+mn-lt"/>
              <a:ea typeface="+mn-ea"/>
              <a:cs typeface="+mn-cs"/>
            </a:endParaRPr>
          </a:p>
        </p:txBody>
      </p:sp>
      <p:pic>
        <p:nvPicPr>
          <p:cNvPr id="7" name="Picture 2"/>
          <p:cNvPicPr>
            <a:picLocks noChangeAspect="1" noChangeArrowheads="1"/>
          </p:cNvPicPr>
          <p:nvPr/>
        </p:nvPicPr>
        <p:blipFill>
          <a:blip r:embed="rId2"/>
          <a:srcRect l="1898" t="1048" b="30919"/>
          <a:stretch>
            <a:fillRect/>
          </a:stretch>
        </p:blipFill>
        <p:spPr bwMode="auto">
          <a:xfrm>
            <a:off x="755904" y="1880616"/>
            <a:ext cx="7924800" cy="481331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7952"/>
            <a:ext cx="8229600" cy="847026"/>
          </a:xfrm>
        </p:spPr>
        <p:txBody>
          <a:bodyPr/>
          <a:lstStyle/>
          <a:p>
            <a:r>
              <a:rPr lang="en-GB" sz="3200" b="1" dirty="0" smtClean="0">
                <a:solidFill>
                  <a:srgbClr val="4D009A"/>
                </a:solidFill>
              </a:rPr>
              <a:t>What else we know about ‘transitions’</a:t>
            </a:r>
            <a:endParaRPr lang="en-US" sz="3200" b="1" dirty="0" smtClean="0">
              <a:solidFill>
                <a:srgbClr val="4D009A"/>
              </a:solidFill>
            </a:endParaRPr>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a:blip r:embed="rId2"/>
          <a:srcRect/>
          <a:stretch>
            <a:fillRect/>
          </a:stretch>
        </p:blipFill>
        <p:spPr bwMode="auto">
          <a:xfrm>
            <a:off x="27140" y="1600200"/>
            <a:ext cx="8058150" cy="5286375"/>
          </a:xfrm>
          <a:prstGeom prst="rect">
            <a:avLst/>
          </a:prstGeom>
          <a:noFill/>
          <a:ln w="9525">
            <a:noFill/>
            <a:miter lim="800000"/>
            <a:headEnd/>
            <a:tailEnd/>
          </a:ln>
        </p:spPr>
      </p:pic>
      <p:sp>
        <p:nvSpPr>
          <p:cNvPr id="5" name="Rectangle 3"/>
          <p:cNvSpPr txBox="1">
            <a:spLocks/>
          </p:cNvSpPr>
          <p:nvPr/>
        </p:nvSpPr>
        <p:spPr bwMode="auto">
          <a:xfrm>
            <a:off x="182880" y="975361"/>
            <a:ext cx="8748395" cy="8900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457200" rtl="0" eaLnBrk="1" fontAlgn="base" latinLnBrk="0" hangingPunct="1">
              <a:lnSpc>
                <a:spcPct val="80000"/>
              </a:lnSpc>
              <a:spcBef>
                <a:spcPct val="20000"/>
              </a:spcBef>
              <a:spcAft>
                <a:spcPct val="0"/>
              </a:spcAft>
              <a:buClrTx/>
              <a:buSzTx/>
              <a:tabLst/>
              <a:defRPr/>
            </a:pPr>
            <a:r>
              <a:rPr kumimoji="0" lang="en-GB" sz="3100" b="0" i="0" u="none" strike="noStrike" kern="1200" cap="none" spc="0" normalizeH="0" baseline="0" noProof="0" dirty="0" smtClean="0">
                <a:ln>
                  <a:noFill/>
                </a:ln>
                <a:solidFill>
                  <a:schemeClr val="tx1"/>
                </a:solidFill>
                <a:effectLst/>
                <a:uLnTx/>
                <a:uFillTx/>
                <a:latin typeface="+mn-lt"/>
                <a:ea typeface="+mn-ea"/>
                <a:cs typeface="+mn-cs"/>
              </a:rPr>
              <a:t>Students at University reflected on </a:t>
            </a:r>
            <a:r>
              <a:rPr lang="en-GB" sz="3100" dirty="0" smtClean="0">
                <a:latin typeface="+mn-lt"/>
              </a:rPr>
              <a:t>changes regarding various aspects of teaching and learning:</a:t>
            </a:r>
            <a:endParaRPr kumimoji="0" lang="en-US" sz="31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457200" rtl="0" eaLnBrk="1" fontAlgn="base" latinLnBrk="0" hangingPunct="1">
              <a:lnSpc>
                <a:spcPct val="80000"/>
              </a:lnSpc>
              <a:spcBef>
                <a:spcPct val="20000"/>
              </a:spcBef>
              <a:spcAft>
                <a:spcPct val="0"/>
              </a:spcAft>
              <a:buClrTx/>
              <a:buSzTx/>
              <a:buFont typeface="Arial" charset="0"/>
              <a:buChar char="•"/>
              <a:tabLst/>
              <a:defRPr/>
            </a:pPr>
            <a:endParaRPr kumimoji="0" lang="en-US" sz="1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Rectangle 3"/>
          <p:cNvSpPr txBox="1">
            <a:spLocks/>
          </p:cNvSpPr>
          <p:nvPr/>
        </p:nvSpPr>
        <p:spPr bwMode="auto">
          <a:xfrm>
            <a:off x="2116898" y="6448406"/>
            <a:ext cx="4144078" cy="24552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457200" rtl="0" eaLnBrk="1" fontAlgn="base" latinLnBrk="0" hangingPunct="1">
              <a:lnSpc>
                <a:spcPct val="80000"/>
              </a:lnSpc>
              <a:spcBef>
                <a:spcPct val="20000"/>
              </a:spcBef>
              <a:spcAft>
                <a:spcPct val="0"/>
              </a:spcAft>
              <a:buClrTx/>
              <a:buSzTx/>
              <a:tabLst/>
              <a:defRPr/>
            </a:pPr>
            <a:r>
              <a:rPr kumimoji="0" lang="en-GB" sz="2000" b="0" i="0" u="none" strike="noStrike" kern="1200" cap="none" spc="0" normalizeH="0" baseline="0" noProof="0" dirty="0" smtClean="0">
                <a:ln>
                  <a:noFill/>
                </a:ln>
                <a:solidFill>
                  <a:srgbClr val="FF0000"/>
                </a:solidFill>
                <a:effectLst/>
                <a:uLnTx/>
                <a:uFillTx/>
                <a:latin typeface="+mn-lt"/>
                <a:ea typeface="+mn-ea"/>
                <a:cs typeface="+mn-cs"/>
              </a:rPr>
              <a:t>Compared to pre-</a:t>
            </a:r>
            <a:r>
              <a:rPr kumimoji="0" lang="en-GB" sz="2000" b="0" i="0" u="none" strike="noStrike" kern="1200" cap="none" spc="0" normalizeH="0" baseline="0" noProof="0" dirty="0" err="1" smtClean="0">
                <a:ln>
                  <a:noFill/>
                </a:ln>
                <a:solidFill>
                  <a:srgbClr val="FF0000"/>
                </a:solidFill>
                <a:effectLst/>
                <a:uLnTx/>
                <a:uFillTx/>
                <a:latin typeface="+mn-lt"/>
                <a:ea typeface="+mn-ea"/>
                <a:cs typeface="+mn-cs"/>
              </a:rPr>
              <a:t>uni</a:t>
            </a:r>
            <a:r>
              <a:rPr kumimoji="0" lang="en-GB" sz="2000" b="0" i="0" u="none" strike="noStrike" kern="1200" cap="none" spc="0" normalizeH="0" baseline="0" noProof="0" dirty="0" smtClean="0">
                <a:ln>
                  <a:noFill/>
                </a:ln>
                <a:solidFill>
                  <a:srgbClr val="FF0000"/>
                </a:solidFill>
                <a:effectLst/>
                <a:uLnTx/>
                <a:uFillTx/>
                <a:latin typeface="+mn-lt"/>
                <a:ea typeface="+mn-ea"/>
                <a:cs typeface="+mn-cs"/>
              </a:rPr>
              <a:t> experience</a:t>
            </a:r>
            <a:endParaRPr kumimoji="0" lang="en-US" sz="2000" b="0" i="0" u="none" strike="noStrike" kern="1200" cap="none" spc="0" normalizeH="0" baseline="0" noProof="0" dirty="0" smtClean="0">
              <a:ln>
                <a:noFill/>
              </a:ln>
              <a:solidFill>
                <a:srgbClr val="FF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p:cNvSpPr>
          <p:nvPr/>
        </p:nvSpPr>
        <p:spPr bwMode="auto">
          <a:xfrm>
            <a:off x="457200" y="825500"/>
            <a:ext cx="8229600" cy="1143000"/>
          </a:xfrm>
          <a:prstGeom prst="rect">
            <a:avLst/>
          </a:prstGeom>
          <a:noFill/>
          <a:ln w="9525">
            <a:noFill/>
            <a:miter lim="800000"/>
            <a:headEnd/>
            <a:tailEnd/>
          </a:ln>
        </p:spPr>
        <p:txBody>
          <a:bodyPr anchor="ctr"/>
          <a:lstStyle/>
          <a:p>
            <a:pPr algn="ctr"/>
            <a:r>
              <a:rPr lang="en-GB" sz="4000" b="1">
                <a:solidFill>
                  <a:srgbClr val="4D009A"/>
                </a:solidFill>
                <a:latin typeface="Calibri" pitchFamily="34" charset="0"/>
              </a:rPr>
              <a:t>The ‘constructs’/instruments </a:t>
            </a:r>
            <a:br>
              <a:rPr lang="en-GB" sz="4000" b="1">
                <a:solidFill>
                  <a:srgbClr val="4D009A"/>
                </a:solidFill>
                <a:latin typeface="Calibri" pitchFamily="34" charset="0"/>
              </a:rPr>
            </a:br>
            <a:r>
              <a:rPr lang="en-GB" sz="4000" b="1">
                <a:solidFill>
                  <a:srgbClr val="4D009A"/>
                </a:solidFill>
                <a:latin typeface="Calibri" pitchFamily="34" charset="0"/>
              </a:rPr>
              <a:t>within the surveys</a:t>
            </a:r>
          </a:p>
        </p:txBody>
      </p:sp>
      <p:sp>
        <p:nvSpPr>
          <p:cNvPr id="14338" name="Content Placeholder 2"/>
          <p:cNvSpPr>
            <a:spLocks/>
          </p:cNvSpPr>
          <p:nvPr/>
        </p:nvSpPr>
        <p:spPr bwMode="auto">
          <a:xfrm>
            <a:off x="457200" y="2171700"/>
            <a:ext cx="8229600" cy="4525963"/>
          </a:xfrm>
          <a:prstGeom prst="rect">
            <a:avLst/>
          </a:prstGeom>
          <a:noFill/>
          <a:ln w="9525">
            <a:noFill/>
            <a:miter lim="800000"/>
            <a:headEnd/>
            <a:tailEnd/>
          </a:ln>
        </p:spPr>
        <p:txBody>
          <a:bodyPr/>
          <a:lstStyle/>
          <a:p>
            <a:pPr marL="342900" indent="-342900">
              <a:lnSpc>
                <a:spcPct val="80000"/>
              </a:lnSpc>
              <a:spcBef>
                <a:spcPct val="20000"/>
              </a:spcBef>
              <a:buFont typeface="Arial" charset="0"/>
              <a:buChar char="•"/>
            </a:pPr>
            <a:r>
              <a:rPr lang="en-GB" sz="2700">
                <a:solidFill>
                  <a:srgbClr val="4D4D4D"/>
                </a:solidFill>
                <a:latin typeface="Calibri" pitchFamily="34" charset="0"/>
              </a:rPr>
              <a:t>Disposition to complete chosen course</a:t>
            </a:r>
          </a:p>
          <a:p>
            <a:pPr marL="342900" indent="-342900">
              <a:lnSpc>
                <a:spcPct val="80000"/>
              </a:lnSpc>
              <a:spcBef>
                <a:spcPct val="20000"/>
              </a:spcBef>
              <a:buFont typeface="Arial" charset="0"/>
              <a:buChar char="•"/>
            </a:pPr>
            <a:r>
              <a:rPr lang="en-GB" sz="2700" b="1">
                <a:solidFill>
                  <a:srgbClr val="FF0000"/>
                </a:solidFill>
                <a:latin typeface="Calibri" pitchFamily="34" charset="0"/>
              </a:rPr>
              <a:t>Preparedness and usefulness of ways of studying  </a:t>
            </a:r>
          </a:p>
          <a:p>
            <a:pPr marL="342900" indent="-342900">
              <a:lnSpc>
                <a:spcPct val="80000"/>
              </a:lnSpc>
              <a:spcBef>
                <a:spcPct val="20000"/>
              </a:spcBef>
              <a:buFont typeface="Arial" charset="0"/>
              <a:buChar char="•"/>
            </a:pPr>
            <a:r>
              <a:rPr lang="en-GB" sz="2700" b="1">
                <a:solidFill>
                  <a:srgbClr val="FF0000"/>
                </a:solidFill>
                <a:latin typeface="Calibri" pitchFamily="34" charset="0"/>
              </a:rPr>
              <a:t>Transitional experiences </a:t>
            </a:r>
            <a:r>
              <a:rPr lang="en-GB" sz="2700" b="1">
                <a:latin typeface="Calibri" pitchFamily="34" charset="0"/>
              </a:rPr>
              <a:t>  </a:t>
            </a:r>
          </a:p>
          <a:p>
            <a:pPr marL="342900" indent="-342900">
              <a:lnSpc>
                <a:spcPct val="80000"/>
              </a:lnSpc>
              <a:spcBef>
                <a:spcPct val="20000"/>
              </a:spcBef>
              <a:buFont typeface="Arial" charset="0"/>
              <a:buChar char="•"/>
            </a:pPr>
            <a:r>
              <a:rPr lang="en-GB" sz="2700">
                <a:solidFill>
                  <a:srgbClr val="4D4D4D"/>
                </a:solidFill>
                <a:latin typeface="Calibri" pitchFamily="34" charset="0"/>
              </a:rPr>
              <a:t>Mathematics dispositions</a:t>
            </a:r>
            <a:r>
              <a:rPr lang="en-GB" sz="2700">
                <a:latin typeface="Calibri" pitchFamily="34" charset="0"/>
              </a:rPr>
              <a:t> </a:t>
            </a:r>
          </a:p>
          <a:p>
            <a:pPr marL="342900" indent="-342900">
              <a:lnSpc>
                <a:spcPct val="80000"/>
              </a:lnSpc>
              <a:spcBef>
                <a:spcPct val="20000"/>
              </a:spcBef>
              <a:buFont typeface="Arial" charset="0"/>
              <a:buChar char="•"/>
            </a:pPr>
            <a:r>
              <a:rPr lang="en-GB" sz="2700" b="1">
                <a:solidFill>
                  <a:srgbClr val="FF0000"/>
                </a:solidFill>
                <a:latin typeface="Calibri" pitchFamily="34" charset="0"/>
              </a:rPr>
              <a:t>Perceived pedagogic practices at pre-university (maths) experience  </a:t>
            </a:r>
            <a:r>
              <a:rPr lang="en-GB" sz="2700" b="1">
                <a:latin typeface="Calibri" pitchFamily="34" charset="0"/>
              </a:rPr>
              <a:t> </a:t>
            </a:r>
          </a:p>
          <a:p>
            <a:pPr marL="342900" indent="-342900">
              <a:lnSpc>
                <a:spcPct val="80000"/>
              </a:lnSpc>
              <a:spcBef>
                <a:spcPct val="20000"/>
              </a:spcBef>
              <a:buFont typeface="Arial" charset="0"/>
              <a:buChar char="•"/>
            </a:pPr>
            <a:r>
              <a:rPr lang="en-GB" sz="2700" b="1">
                <a:solidFill>
                  <a:srgbClr val="FF0000"/>
                </a:solidFill>
                <a:latin typeface="Calibri" pitchFamily="34" charset="0"/>
              </a:rPr>
              <a:t>Perceived pedagogic practices at university (maths) </a:t>
            </a:r>
            <a:r>
              <a:rPr lang="en-GB" sz="2700">
                <a:latin typeface="Calibri" pitchFamily="34" charset="0"/>
              </a:rPr>
              <a:t>  </a:t>
            </a:r>
          </a:p>
          <a:p>
            <a:pPr marL="342900" indent="-342900">
              <a:lnSpc>
                <a:spcPct val="80000"/>
              </a:lnSpc>
              <a:spcBef>
                <a:spcPct val="20000"/>
              </a:spcBef>
              <a:buFont typeface="Arial" charset="0"/>
              <a:buChar char="•"/>
            </a:pPr>
            <a:r>
              <a:rPr lang="en-GB" sz="2700">
                <a:solidFill>
                  <a:srgbClr val="4D4D4D"/>
                </a:solidFill>
                <a:latin typeface="Calibri" pitchFamily="34" charset="0"/>
              </a:rPr>
              <a:t>Mathematics self efficacy   </a:t>
            </a:r>
          </a:p>
          <a:p>
            <a:pPr marL="342900" indent="-342900">
              <a:lnSpc>
                <a:spcPct val="80000"/>
              </a:lnSpc>
              <a:spcBef>
                <a:spcPct val="20000"/>
              </a:spcBef>
              <a:buFont typeface="Arial" charset="0"/>
              <a:buChar char="•"/>
            </a:pPr>
            <a:r>
              <a:rPr lang="en-GB" sz="2700">
                <a:solidFill>
                  <a:srgbClr val="4D4D4D"/>
                </a:solidFill>
                <a:latin typeface="Calibri" pitchFamily="34" charset="0"/>
              </a:rPr>
              <a:t>Confidence with mathematics </a:t>
            </a:r>
          </a:p>
          <a:p>
            <a:pPr marL="342900" indent="-342900">
              <a:lnSpc>
                <a:spcPct val="80000"/>
              </a:lnSpc>
              <a:spcBef>
                <a:spcPct val="20000"/>
              </a:spcBef>
              <a:buFont typeface="Arial" charset="0"/>
              <a:buChar char="•"/>
            </a:pPr>
            <a:r>
              <a:rPr lang="en-GB" sz="2700">
                <a:solidFill>
                  <a:srgbClr val="4D4D4D"/>
                </a:solidFill>
                <a:latin typeface="Calibri" pitchFamily="34" charset="0"/>
              </a:rPr>
              <a:t>Usefulness of mathematics</a:t>
            </a:r>
            <a:r>
              <a:rPr lang="en-GB" sz="2700">
                <a:latin typeface="Calibri" pitchFamily="34" charset="0"/>
              </a:rPr>
              <a:t> </a:t>
            </a:r>
          </a:p>
          <a:p>
            <a:pPr marL="342900" indent="-342900">
              <a:lnSpc>
                <a:spcPct val="80000"/>
              </a:lnSpc>
              <a:spcBef>
                <a:spcPct val="20000"/>
              </a:spcBef>
              <a:buFont typeface="Arial" charset="0"/>
              <a:buChar char="•"/>
            </a:pPr>
            <a:r>
              <a:rPr lang="en-GB" sz="2700" b="1">
                <a:solidFill>
                  <a:srgbClr val="FF0000"/>
                </a:solidFill>
                <a:latin typeface="Calibri" pitchFamily="34" charset="0"/>
              </a:rPr>
              <a:t>Perceived mathematical support at university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p:cNvPicPr>
            <a:picLocks noGrp="1" noChangeAspect="1" noChangeArrowheads="1"/>
          </p:cNvPicPr>
          <p:nvPr>
            <p:ph idx="1"/>
          </p:nvPr>
        </p:nvPicPr>
        <p:blipFill>
          <a:blip r:embed="rId2"/>
          <a:srcRect/>
          <a:stretch>
            <a:fillRect/>
          </a:stretch>
        </p:blipFill>
        <p:spPr bwMode="auto">
          <a:xfrm>
            <a:off x="0" y="1112520"/>
            <a:ext cx="6668301" cy="4525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3074" name="Picture 2"/>
          <p:cNvPicPr>
            <a:picLocks noChangeAspect="1" noChangeArrowheads="1"/>
          </p:cNvPicPr>
          <p:nvPr/>
        </p:nvPicPr>
        <p:blipFill>
          <a:blip r:embed="rId2"/>
          <a:srcRect/>
          <a:stretch>
            <a:fillRect/>
          </a:stretch>
        </p:blipFill>
        <p:spPr bwMode="auto">
          <a:xfrm>
            <a:off x="-36576" y="0"/>
            <a:ext cx="5303520" cy="3696393"/>
          </a:xfrm>
          <a:prstGeom prst="rect">
            <a:avLst/>
          </a:prstGeom>
          <a:noFill/>
          <a:ln w="9525">
            <a:noFill/>
            <a:miter lim="800000"/>
            <a:headEnd/>
            <a:tailEnd/>
          </a:ln>
        </p:spPr>
      </p:pic>
      <p:pic>
        <p:nvPicPr>
          <p:cNvPr id="3075" name="Picture 3"/>
          <p:cNvPicPr>
            <a:picLocks noChangeAspect="1" noChangeArrowheads="1"/>
          </p:cNvPicPr>
          <p:nvPr/>
        </p:nvPicPr>
        <p:blipFill>
          <a:blip r:embed="rId3"/>
          <a:srcRect/>
          <a:stretch>
            <a:fillRect/>
          </a:stretch>
        </p:blipFill>
        <p:spPr bwMode="auto">
          <a:xfrm>
            <a:off x="3718560" y="3338005"/>
            <a:ext cx="5425440" cy="351999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5216"/>
            <a:ext cx="8229600" cy="536448"/>
          </a:xfrm>
        </p:spPr>
        <p:txBody>
          <a:bodyPr/>
          <a:lstStyle/>
          <a:p>
            <a:r>
              <a:rPr lang="en-GB" sz="3000" b="1" dirty="0" smtClean="0">
                <a:solidFill>
                  <a:srgbClr val="4D009A"/>
                </a:solidFill>
              </a:rPr>
              <a:t>Two measures of ‘Transitional experience’</a:t>
            </a:r>
            <a:endParaRPr lang="en-US" sz="3000" dirty="0"/>
          </a:p>
        </p:txBody>
      </p:sp>
      <p:sp>
        <p:nvSpPr>
          <p:cNvPr id="3" name="Content Placeholder 2"/>
          <p:cNvSpPr>
            <a:spLocks noGrp="1"/>
          </p:cNvSpPr>
          <p:nvPr>
            <p:ph idx="1"/>
          </p:nvPr>
        </p:nvSpPr>
        <p:spPr/>
        <p:txBody>
          <a:bodyPr/>
          <a:lstStyle/>
          <a:p>
            <a:endParaRPr lang="en-US" dirty="0"/>
          </a:p>
        </p:txBody>
      </p:sp>
      <p:pic>
        <p:nvPicPr>
          <p:cNvPr id="4" name="Picture 2"/>
          <p:cNvPicPr>
            <a:picLocks noChangeAspect="1" noChangeArrowheads="1"/>
          </p:cNvPicPr>
          <p:nvPr/>
        </p:nvPicPr>
        <p:blipFill>
          <a:blip r:embed="rId3"/>
          <a:srcRect l="1898" t="1048" b="30919"/>
          <a:stretch>
            <a:fillRect/>
          </a:stretch>
        </p:blipFill>
        <p:spPr bwMode="auto">
          <a:xfrm>
            <a:off x="48768" y="1121664"/>
            <a:ext cx="7924800" cy="5572269"/>
          </a:xfrm>
          <a:prstGeom prst="rect">
            <a:avLst/>
          </a:prstGeom>
          <a:noFill/>
          <a:ln w="9525">
            <a:noFill/>
            <a:miter lim="800000"/>
            <a:headEnd/>
            <a:tailEnd/>
          </a:ln>
        </p:spPr>
      </p:pic>
      <p:sp>
        <p:nvSpPr>
          <p:cNvPr id="5" name="Right Brace 4"/>
          <p:cNvSpPr/>
          <p:nvPr/>
        </p:nvSpPr>
        <p:spPr>
          <a:xfrm>
            <a:off x="457200" y="1908048"/>
            <a:ext cx="646176" cy="4816365"/>
          </a:xfrm>
          <a:prstGeom prst="rightBrace">
            <a:avLst/>
          </a:prstGeom>
          <a:ln w="50800"/>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ounded Rectangle 5"/>
          <p:cNvSpPr/>
          <p:nvPr/>
        </p:nvSpPr>
        <p:spPr>
          <a:xfrm>
            <a:off x="1182624" y="3182112"/>
            <a:ext cx="3925824" cy="170688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buFontTx/>
              <a:buChar char="-"/>
            </a:pPr>
            <a:r>
              <a:rPr lang="en-GB" b="1" dirty="0" smtClean="0"/>
              <a:t>13 items of differences between pre-</a:t>
            </a:r>
            <a:r>
              <a:rPr lang="en-GB" b="1" dirty="0" err="1" smtClean="0"/>
              <a:t>uni</a:t>
            </a:r>
            <a:r>
              <a:rPr lang="en-GB" b="1" dirty="0" smtClean="0"/>
              <a:t> and </a:t>
            </a:r>
            <a:r>
              <a:rPr lang="en-GB" b="1" dirty="0" err="1" smtClean="0"/>
              <a:t>uni</a:t>
            </a:r>
            <a:r>
              <a:rPr lang="en-GB" b="1" dirty="0" smtClean="0"/>
              <a:t> experience</a:t>
            </a:r>
          </a:p>
          <a:p>
            <a:pPr algn="ctr">
              <a:buFontTx/>
              <a:buChar char="-"/>
            </a:pPr>
            <a:r>
              <a:rPr lang="en-GB" b="1" dirty="0" smtClean="0"/>
              <a:t> Dichotomously scored (change/no change)</a:t>
            </a:r>
          </a:p>
          <a:p>
            <a:pPr algn="ctr">
              <a:buFontTx/>
              <a:buChar char="-"/>
            </a:pPr>
            <a:r>
              <a:rPr lang="en-GB" b="1" dirty="0" err="1" smtClean="0"/>
              <a:t>Rasch</a:t>
            </a:r>
            <a:r>
              <a:rPr lang="en-GB" b="1" dirty="0" smtClean="0"/>
              <a:t> Model</a:t>
            </a:r>
          </a:p>
          <a:p>
            <a:pPr algn="ctr"/>
            <a:endParaRPr lang="en-US" b="1" dirty="0"/>
          </a:p>
        </p:txBody>
      </p:sp>
      <p:sp>
        <p:nvSpPr>
          <p:cNvPr id="7" name="Down Arrow 6"/>
          <p:cNvSpPr/>
          <p:nvPr/>
        </p:nvSpPr>
        <p:spPr>
          <a:xfrm>
            <a:off x="2651760" y="4974336"/>
            <a:ext cx="402336" cy="53644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ounded Rectangle 7"/>
          <p:cNvSpPr/>
          <p:nvPr/>
        </p:nvSpPr>
        <p:spPr>
          <a:xfrm>
            <a:off x="1249680" y="5510784"/>
            <a:ext cx="3925824" cy="84124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500" b="1" dirty="0" smtClean="0"/>
              <a:t>Perception of Transitional Gap </a:t>
            </a:r>
            <a:endParaRPr lang="en-US" sz="2500" b="1" dirty="0"/>
          </a:p>
        </p:txBody>
      </p:sp>
      <p:sp>
        <p:nvSpPr>
          <p:cNvPr id="9" name="Right Brace 8"/>
          <p:cNvSpPr/>
          <p:nvPr/>
        </p:nvSpPr>
        <p:spPr>
          <a:xfrm>
            <a:off x="5553456" y="1908048"/>
            <a:ext cx="646176" cy="4816365"/>
          </a:xfrm>
          <a:prstGeom prst="rightBrace">
            <a:avLst/>
          </a:prstGeom>
          <a:ln w="50800"/>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Rounded Rectangle 10"/>
          <p:cNvSpPr/>
          <p:nvPr/>
        </p:nvSpPr>
        <p:spPr>
          <a:xfrm>
            <a:off x="6293744" y="3459772"/>
            <a:ext cx="2668044" cy="170688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buFontTx/>
              <a:buChar char="-"/>
            </a:pPr>
            <a:r>
              <a:rPr lang="en-GB" b="1" dirty="0" smtClean="0"/>
              <a:t>13 items of feelings</a:t>
            </a:r>
          </a:p>
          <a:p>
            <a:pPr algn="ctr">
              <a:buFontTx/>
              <a:buChar char="-"/>
            </a:pPr>
            <a:r>
              <a:rPr lang="en-GB" b="1" dirty="0" smtClean="0"/>
              <a:t> Negative, Mixed, Positive</a:t>
            </a:r>
          </a:p>
          <a:p>
            <a:pPr algn="ctr">
              <a:buFontTx/>
              <a:buChar char="-"/>
            </a:pPr>
            <a:r>
              <a:rPr lang="en-GB" b="1" dirty="0" smtClean="0"/>
              <a:t>Rating Scale Model</a:t>
            </a:r>
          </a:p>
          <a:p>
            <a:pPr algn="ctr"/>
            <a:endParaRPr lang="en-US" b="1" dirty="0"/>
          </a:p>
        </p:txBody>
      </p:sp>
      <p:sp>
        <p:nvSpPr>
          <p:cNvPr id="12" name="Down Arrow 11"/>
          <p:cNvSpPr/>
          <p:nvPr/>
        </p:nvSpPr>
        <p:spPr>
          <a:xfrm>
            <a:off x="7303008" y="5126736"/>
            <a:ext cx="402336" cy="53644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ounded Rectangle 12"/>
          <p:cNvSpPr/>
          <p:nvPr/>
        </p:nvSpPr>
        <p:spPr>
          <a:xfrm>
            <a:off x="6071616" y="5663184"/>
            <a:ext cx="2877312" cy="84124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500" b="1" dirty="0" smtClean="0"/>
              <a:t>Positivity towards transition</a:t>
            </a:r>
            <a:endParaRPr lang="en-US" sz="25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1"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linds(horizontal)">
                                      <p:cBhvr>
                                        <p:cTn id="15" dur="500"/>
                                        <p:tgtEl>
                                          <p:spTgt spid="7"/>
                                        </p:tgtEl>
                                      </p:cBhvr>
                                    </p:animEffect>
                                  </p:childTnLst>
                                </p:cTn>
                              </p:par>
                              <p:par>
                                <p:cTn id="16" presetID="3" presetClass="entr" presetSubtype="10" fill="hold" grpId="1"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linds(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linds(horizontal)">
                                      <p:cBhvr>
                                        <p:cTn id="23" dur="500"/>
                                        <p:tgtEl>
                                          <p:spTgt spid="9"/>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blinds(horizontal)">
                                      <p:cBhvr>
                                        <p:cTn id="26" dur="5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blinds(horizontal)">
                                      <p:cBhvr>
                                        <p:cTn id="31" dur="500"/>
                                        <p:tgtEl>
                                          <p:spTgt spid="12"/>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blinds(horizontal)">
                                      <p:cBhvr>
                                        <p:cTn id="3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1" animBg="1"/>
      <p:bldP spid="8" grpId="1" animBg="1"/>
      <p:bldP spid="9" grpId="0" animBg="1"/>
      <p:bldP spid="11" grpId="0" animBg="1"/>
      <p:bldP spid="12" grpId="0" animBg="1"/>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000" dirty="0" smtClean="0"/>
              <a:t>How is the transition experienced in different subject areas?</a:t>
            </a:r>
            <a:endParaRPr lang="en-US" sz="3000" dirty="0"/>
          </a:p>
        </p:txBody>
      </p:sp>
      <p:sp>
        <p:nvSpPr>
          <p:cNvPr id="3" name="Content Placeholder 2"/>
          <p:cNvSpPr>
            <a:spLocks noGrp="1"/>
          </p:cNvSpPr>
          <p:nvPr>
            <p:ph idx="1"/>
          </p:nvPr>
        </p:nvSpPr>
        <p:spPr/>
        <p:txBody>
          <a:bodyPr/>
          <a:lstStyle/>
          <a:p>
            <a:endParaRPr lang="en-US" dirty="0"/>
          </a:p>
        </p:txBody>
      </p:sp>
      <p:pic>
        <p:nvPicPr>
          <p:cNvPr id="6146" name="Picture 2"/>
          <p:cNvPicPr>
            <a:picLocks noChangeAspect="1" noChangeArrowheads="1"/>
          </p:cNvPicPr>
          <p:nvPr/>
        </p:nvPicPr>
        <p:blipFill>
          <a:blip r:embed="rId3"/>
          <a:srcRect l="4607" r="4415"/>
          <a:stretch>
            <a:fillRect/>
          </a:stretch>
        </p:blipFill>
        <p:spPr bwMode="auto">
          <a:xfrm>
            <a:off x="457200" y="1352551"/>
            <a:ext cx="7967248" cy="54879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b="1" dirty="0" smtClean="0">
                <a:solidFill>
                  <a:srgbClr val="4D009A"/>
                </a:solidFill>
              </a:rPr>
              <a:t>Perceived ‘Support mechanisms’ with maths during transition</a:t>
            </a:r>
            <a:endParaRPr lang="en-US" sz="3200" b="1" dirty="0" smtClean="0">
              <a:solidFill>
                <a:srgbClr val="4D009A"/>
              </a:solidFill>
            </a:endParaRPr>
          </a:p>
        </p:txBody>
      </p:sp>
      <p:sp>
        <p:nvSpPr>
          <p:cNvPr id="3" name="Content Placeholder 2"/>
          <p:cNvSpPr>
            <a:spLocks noGrp="1"/>
          </p:cNvSpPr>
          <p:nvPr>
            <p:ph idx="1"/>
          </p:nvPr>
        </p:nvSpPr>
        <p:spPr/>
        <p:txBody>
          <a:bodyPr/>
          <a:lstStyle/>
          <a:p>
            <a:endParaRPr lang="en-US" dirty="0"/>
          </a:p>
        </p:txBody>
      </p:sp>
      <p:pic>
        <p:nvPicPr>
          <p:cNvPr id="4098" name="Picture 2"/>
          <p:cNvPicPr>
            <a:picLocks noChangeAspect="1" noChangeArrowheads="1"/>
          </p:cNvPicPr>
          <p:nvPr/>
        </p:nvPicPr>
        <p:blipFill>
          <a:blip r:embed="rId2"/>
          <a:srcRect/>
          <a:stretch>
            <a:fillRect/>
          </a:stretch>
        </p:blipFill>
        <p:spPr bwMode="auto">
          <a:xfrm>
            <a:off x="207264" y="1173798"/>
            <a:ext cx="8631936" cy="57738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82327"/>
            <a:ext cx="8686800" cy="597408"/>
          </a:xfrm>
        </p:spPr>
        <p:txBody>
          <a:bodyPr/>
          <a:lstStyle/>
          <a:p>
            <a:r>
              <a:rPr lang="en-GB" b="1" dirty="0" smtClean="0">
                <a:solidFill>
                  <a:srgbClr val="4D009A"/>
                </a:solidFill>
              </a:rPr>
              <a:t>Perceived ‘Support’ by course type</a:t>
            </a:r>
            <a:endParaRPr lang="en-US" dirty="0"/>
          </a:p>
        </p:txBody>
      </p:sp>
      <p:sp>
        <p:nvSpPr>
          <p:cNvPr id="3" name="Content Placeholder 2"/>
          <p:cNvSpPr>
            <a:spLocks noGrp="1"/>
          </p:cNvSpPr>
          <p:nvPr>
            <p:ph idx="1"/>
          </p:nvPr>
        </p:nvSpPr>
        <p:spPr>
          <a:xfrm>
            <a:off x="457200" y="5827776"/>
            <a:ext cx="8229600" cy="1030224"/>
          </a:xfrm>
        </p:spPr>
        <p:txBody>
          <a:bodyPr/>
          <a:lstStyle/>
          <a:p>
            <a:r>
              <a:rPr lang="en-GB" sz="2000" dirty="0" smtClean="0"/>
              <a:t>STEM students agree higher % regarding the benefits of lectures, tutorials and working with fellow students compared to Non STEM students(i.e. 70% compared to 30% for lectures).</a:t>
            </a:r>
            <a:endParaRPr lang="en-US" sz="2000" dirty="0"/>
          </a:p>
        </p:txBody>
      </p:sp>
      <p:pic>
        <p:nvPicPr>
          <p:cNvPr id="5122" name="Picture 2"/>
          <p:cNvPicPr>
            <a:picLocks noChangeAspect="1" noChangeArrowheads="1"/>
          </p:cNvPicPr>
          <p:nvPr/>
        </p:nvPicPr>
        <p:blipFill>
          <a:blip r:embed="rId2"/>
          <a:srcRect/>
          <a:stretch>
            <a:fillRect/>
          </a:stretch>
        </p:blipFill>
        <p:spPr bwMode="auto">
          <a:xfrm>
            <a:off x="219456" y="1179735"/>
            <a:ext cx="8978712" cy="47183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28700"/>
            <a:ext cx="8229600" cy="1143000"/>
          </a:xfrm>
        </p:spPr>
        <p:txBody>
          <a:bodyPr/>
          <a:lstStyle/>
          <a:p>
            <a:r>
              <a:rPr lang="en-GB" dirty="0" smtClean="0"/>
              <a:t>Measuring support during the transition</a:t>
            </a:r>
            <a:endParaRPr lang="en-US" dirty="0"/>
          </a:p>
        </p:txBody>
      </p:sp>
      <p:sp>
        <p:nvSpPr>
          <p:cNvPr id="3" name="Content Placeholder 2"/>
          <p:cNvSpPr>
            <a:spLocks noGrp="1"/>
          </p:cNvSpPr>
          <p:nvPr>
            <p:ph idx="1"/>
          </p:nvPr>
        </p:nvSpPr>
        <p:spPr>
          <a:xfrm>
            <a:off x="457200" y="3157728"/>
            <a:ext cx="8229600" cy="2968435"/>
          </a:xfrm>
        </p:spPr>
        <p:txBody>
          <a:bodyPr/>
          <a:lstStyle/>
          <a:p>
            <a:r>
              <a:rPr lang="en-GB" dirty="0" smtClean="0"/>
              <a:t>With these items we were also able to measure students’ perceived support in their maths learning during the first year at university</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000" dirty="0" smtClean="0"/>
              <a:t>We also asked about students’ ‘perception of pedagogy’ pre-</a:t>
            </a:r>
            <a:r>
              <a:rPr lang="en-GB" sz="3000" dirty="0" err="1" smtClean="0"/>
              <a:t>uni</a:t>
            </a:r>
            <a:r>
              <a:rPr lang="en-GB" sz="3000" dirty="0" smtClean="0"/>
              <a:t> and </a:t>
            </a:r>
            <a:r>
              <a:rPr lang="en-GB" sz="3000" dirty="0" err="1" smtClean="0"/>
              <a:t>uni</a:t>
            </a:r>
            <a:endParaRPr lang="en-US" sz="3000" dirty="0"/>
          </a:p>
        </p:txBody>
      </p:sp>
      <p:sp>
        <p:nvSpPr>
          <p:cNvPr id="3" name="Content Placeholder 2"/>
          <p:cNvSpPr>
            <a:spLocks noGrp="1"/>
          </p:cNvSpPr>
          <p:nvPr>
            <p:ph idx="1"/>
          </p:nvPr>
        </p:nvSpPr>
        <p:spPr/>
        <p:txBody>
          <a:bodyPr/>
          <a:lstStyle/>
          <a:p>
            <a:endParaRPr lang="en-US" dirty="0"/>
          </a:p>
        </p:txBody>
      </p:sp>
      <p:pic>
        <p:nvPicPr>
          <p:cNvPr id="7170" name="Picture 2"/>
          <p:cNvPicPr>
            <a:picLocks noChangeAspect="1" noChangeArrowheads="1"/>
          </p:cNvPicPr>
          <p:nvPr/>
        </p:nvPicPr>
        <p:blipFill>
          <a:blip r:embed="rId2"/>
          <a:srcRect l="1802" t="2864" r="676"/>
          <a:stretch>
            <a:fillRect/>
          </a:stretch>
        </p:blipFill>
        <p:spPr bwMode="auto">
          <a:xfrm>
            <a:off x="1" y="1892301"/>
            <a:ext cx="8990892" cy="510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pic>
        <p:nvPicPr>
          <p:cNvPr id="4" name="Picture 2"/>
          <p:cNvPicPr>
            <a:picLocks noChangeAspect="1" noChangeArrowheads="1"/>
          </p:cNvPicPr>
          <p:nvPr/>
        </p:nvPicPr>
        <p:blipFill>
          <a:blip r:embed="rId2"/>
          <a:srcRect t="36719" r="42056" b="5469"/>
          <a:stretch>
            <a:fillRect/>
          </a:stretch>
        </p:blipFill>
        <p:spPr bwMode="auto">
          <a:xfrm>
            <a:off x="457200" y="1117600"/>
            <a:ext cx="8153400" cy="5511800"/>
          </a:xfrm>
          <a:prstGeom prst="rect">
            <a:avLst/>
          </a:prstGeom>
          <a:noFill/>
          <a:ln w="9525">
            <a:noFill/>
            <a:miter lim="800000"/>
            <a:headEnd/>
            <a:tailEnd/>
          </a:ln>
        </p:spPr>
      </p:pic>
      <p:sp>
        <p:nvSpPr>
          <p:cNvPr id="6" name="Title 1"/>
          <p:cNvSpPr txBox="1">
            <a:spLocks/>
          </p:cNvSpPr>
          <p:nvPr/>
        </p:nvSpPr>
        <p:spPr bwMode="auto">
          <a:xfrm>
            <a:off x="203200" y="520192"/>
            <a:ext cx="8686800" cy="59740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GB" sz="3000" b="1" i="0" u="none" strike="noStrike" kern="1200" cap="none" spc="0" normalizeH="0" baseline="0" noProof="0" dirty="0" smtClean="0">
                <a:ln>
                  <a:noFill/>
                </a:ln>
                <a:solidFill>
                  <a:srgbClr val="4D009A"/>
                </a:solidFill>
                <a:effectLst/>
                <a:uLnTx/>
                <a:uFillTx/>
                <a:latin typeface="+mj-lt"/>
                <a:ea typeface="+mj-ea"/>
                <a:cs typeface="+mj-cs"/>
              </a:rPr>
              <a:t>And constructed</a:t>
            </a:r>
            <a:r>
              <a:rPr kumimoji="0" lang="en-GB" sz="3000" b="1" i="0" u="none" strike="noStrike" kern="1200" cap="none" spc="0" normalizeH="0" noProof="0" dirty="0" smtClean="0">
                <a:ln>
                  <a:noFill/>
                </a:ln>
                <a:solidFill>
                  <a:srgbClr val="4D009A"/>
                </a:solidFill>
                <a:effectLst/>
                <a:uLnTx/>
                <a:uFillTx/>
                <a:latin typeface="+mj-lt"/>
                <a:ea typeface="+mj-ea"/>
                <a:cs typeface="+mj-cs"/>
              </a:rPr>
              <a:t> measures of ‘perceived </a:t>
            </a:r>
            <a:r>
              <a:rPr kumimoji="0" lang="en-GB" sz="3000" b="1" i="0" u="none" strike="noStrike" kern="1200" cap="none" spc="0" normalizeH="0" noProof="0" dirty="0" err="1" smtClean="0">
                <a:ln>
                  <a:noFill/>
                </a:ln>
                <a:solidFill>
                  <a:srgbClr val="4D009A"/>
                </a:solidFill>
                <a:effectLst/>
                <a:uLnTx/>
                <a:uFillTx/>
                <a:latin typeface="+mj-lt"/>
                <a:ea typeface="+mj-ea"/>
                <a:cs typeface="+mj-cs"/>
              </a:rPr>
              <a:t>transmissionist</a:t>
            </a:r>
            <a:r>
              <a:rPr kumimoji="0" lang="en-GB" sz="3000" b="1" i="0" u="none" strike="noStrike" kern="1200" cap="none" spc="0" normalizeH="0" noProof="0" dirty="0" smtClean="0">
                <a:ln>
                  <a:noFill/>
                </a:ln>
                <a:solidFill>
                  <a:srgbClr val="4D009A"/>
                </a:solidFill>
                <a:effectLst/>
                <a:uLnTx/>
                <a:uFillTx/>
                <a:latin typeface="+mj-lt"/>
                <a:ea typeface="+mj-ea"/>
                <a:cs typeface="+mj-cs"/>
              </a:rPr>
              <a:t> pedagogy</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304800" y="2743200"/>
          <a:ext cx="8305800" cy="3733800"/>
        </p:xfrm>
        <a:graphic>
          <a:graphicData uri="http://schemas.openxmlformats.org/drawingml/2006/table">
            <a:tbl>
              <a:tblPr/>
              <a:tblGrid>
                <a:gridCol w="3323788"/>
                <a:gridCol w="2213412"/>
                <a:gridCol w="2768600"/>
              </a:tblGrid>
              <a:tr h="711200">
                <a:tc>
                  <a:txBody>
                    <a:bodyPr/>
                    <a:lstStyle/>
                    <a:p>
                      <a:pPr>
                        <a:spcAft>
                          <a:spcPts val="0"/>
                        </a:spcAft>
                      </a:pPr>
                      <a:r>
                        <a:rPr lang="en-GB" sz="2000" b="1" dirty="0">
                          <a:latin typeface="Calibri"/>
                          <a:ea typeface="Times New Roman"/>
                          <a:cs typeface="Courier New"/>
                        </a:rPr>
                        <a:t>Pearson </a:t>
                      </a:r>
                      <a:r>
                        <a:rPr lang="en-GB" sz="2000" b="1" dirty="0" smtClean="0">
                          <a:latin typeface="Calibri"/>
                          <a:ea typeface="Times New Roman"/>
                          <a:cs typeface="Courier New"/>
                        </a:rPr>
                        <a:t>Correlations</a:t>
                      </a:r>
                    </a:p>
                    <a:p>
                      <a:pPr>
                        <a:spcAft>
                          <a:spcPts val="0"/>
                        </a:spcAft>
                      </a:pPr>
                      <a:r>
                        <a:rPr lang="en-GB" sz="2000" b="1" dirty="0" smtClean="0">
                          <a:latin typeface="Calibri"/>
                          <a:ea typeface="Times New Roman"/>
                          <a:cs typeface="Courier New"/>
                        </a:rPr>
                        <a:t>UK results</a:t>
                      </a:r>
                      <a:endParaRPr lang="en-US" sz="2000" dirty="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000" b="1" dirty="0">
                          <a:latin typeface="Calibri"/>
                          <a:ea typeface="Times New Roman"/>
                          <a:cs typeface="Courier New"/>
                        </a:rPr>
                        <a:t>Pedagogy at Uni</a:t>
                      </a:r>
                      <a:endParaRPr lang="en-US" sz="2000" dirty="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000" b="1" dirty="0">
                          <a:latin typeface="Calibri"/>
                          <a:ea typeface="Times New Roman"/>
                          <a:cs typeface="Courier New"/>
                        </a:rPr>
                        <a:t>Pre-University Pedagogy</a:t>
                      </a:r>
                      <a:endParaRPr lang="en-US" sz="2000" dirty="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1200">
                <a:tc>
                  <a:txBody>
                    <a:bodyPr/>
                    <a:lstStyle/>
                    <a:p>
                      <a:pPr>
                        <a:spcAft>
                          <a:spcPts val="0"/>
                        </a:spcAft>
                      </a:pPr>
                      <a:r>
                        <a:rPr lang="en-GB" sz="2000" dirty="0">
                          <a:latin typeface="Calibri"/>
                          <a:ea typeface="Times New Roman"/>
                          <a:cs typeface="Courier New"/>
                        </a:rPr>
                        <a:t>Math Support at University (DP5)</a:t>
                      </a:r>
                      <a:endParaRPr lang="en-US" sz="2000" dirty="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000" dirty="0">
                          <a:latin typeface="Calibri"/>
                          <a:ea typeface="Times New Roman"/>
                          <a:cs typeface="Courier New"/>
                        </a:rPr>
                        <a:t>Non significant</a:t>
                      </a:r>
                      <a:endParaRPr lang="en-US" sz="2000" dirty="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000" b="1">
                          <a:latin typeface="Calibri"/>
                          <a:ea typeface="Times New Roman"/>
                          <a:cs typeface="Courier New"/>
                        </a:rPr>
                        <a:t>-0.19 (p&lt;0.05)</a:t>
                      </a:r>
                      <a:endParaRPr lang="en-US" sz="200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400">
                <a:tc>
                  <a:txBody>
                    <a:bodyPr/>
                    <a:lstStyle/>
                    <a:p>
                      <a:pPr>
                        <a:spcAft>
                          <a:spcPts val="0"/>
                        </a:spcAft>
                      </a:pPr>
                      <a:r>
                        <a:rPr lang="en-GB" sz="2000" dirty="0">
                          <a:latin typeface="Calibri"/>
                          <a:ea typeface="Times New Roman"/>
                          <a:cs typeface="Courier New"/>
                        </a:rPr>
                        <a:t>Transitional Feelings (DP5)</a:t>
                      </a:r>
                      <a:endParaRPr lang="en-US" sz="2000" dirty="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000" b="1" dirty="0">
                          <a:latin typeface="Calibri"/>
                          <a:ea typeface="Times New Roman"/>
                          <a:cs typeface="Courier New"/>
                        </a:rPr>
                        <a:t>-0.20 (</a:t>
                      </a:r>
                      <a:r>
                        <a:rPr lang="en-GB" sz="2000" b="1" dirty="0" err="1">
                          <a:latin typeface="Calibri"/>
                          <a:ea typeface="Times New Roman"/>
                          <a:cs typeface="Courier New"/>
                        </a:rPr>
                        <a:t>p</a:t>
                      </a:r>
                      <a:r>
                        <a:rPr lang="en-GB" sz="2000" b="1" dirty="0">
                          <a:latin typeface="Calibri"/>
                          <a:ea typeface="Times New Roman"/>
                          <a:cs typeface="Courier New"/>
                        </a:rPr>
                        <a:t>&lt;0.001)</a:t>
                      </a:r>
                      <a:endParaRPr lang="en-US" sz="2000" dirty="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000" dirty="0">
                          <a:latin typeface="Calibri"/>
                          <a:ea typeface="Times New Roman"/>
                          <a:cs typeface="Courier New"/>
                        </a:rPr>
                        <a:t>Non significant</a:t>
                      </a:r>
                      <a:endParaRPr lang="en-US" sz="2000" dirty="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1200">
                <a:tc>
                  <a:txBody>
                    <a:bodyPr/>
                    <a:lstStyle/>
                    <a:p>
                      <a:pPr>
                        <a:spcAft>
                          <a:spcPts val="0"/>
                        </a:spcAft>
                      </a:pPr>
                      <a:r>
                        <a:rPr lang="en-GB" sz="2000" dirty="0">
                          <a:latin typeface="Calibri"/>
                          <a:ea typeface="Times New Roman"/>
                          <a:cs typeface="Courier New"/>
                        </a:rPr>
                        <a:t>Disposition to Finish Course_DP5</a:t>
                      </a:r>
                      <a:endParaRPr lang="en-US" sz="2000" dirty="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000" b="1" dirty="0">
                          <a:latin typeface="Calibri"/>
                          <a:ea typeface="Times New Roman"/>
                          <a:cs typeface="Courier New"/>
                        </a:rPr>
                        <a:t>-0.12 (</a:t>
                      </a:r>
                      <a:r>
                        <a:rPr lang="en-GB" sz="2000" b="1" dirty="0" err="1">
                          <a:latin typeface="Calibri"/>
                          <a:ea typeface="Times New Roman"/>
                          <a:cs typeface="Courier New"/>
                        </a:rPr>
                        <a:t>p</a:t>
                      </a:r>
                      <a:r>
                        <a:rPr lang="en-GB" sz="2000" b="1" dirty="0">
                          <a:latin typeface="Calibri"/>
                          <a:ea typeface="Times New Roman"/>
                          <a:cs typeface="Courier New"/>
                        </a:rPr>
                        <a:t>&lt;0.05)</a:t>
                      </a:r>
                      <a:endParaRPr lang="en-US" sz="2000" dirty="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000" dirty="0">
                          <a:latin typeface="Calibri"/>
                          <a:ea typeface="Times New Roman"/>
                          <a:cs typeface="Courier New"/>
                        </a:rPr>
                        <a:t>Non significant</a:t>
                      </a:r>
                      <a:endParaRPr lang="en-US" sz="2000" dirty="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400">
                <a:tc>
                  <a:txBody>
                    <a:bodyPr/>
                    <a:lstStyle/>
                    <a:p>
                      <a:pPr>
                        <a:spcAft>
                          <a:spcPts val="0"/>
                        </a:spcAft>
                      </a:pPr>
                      <a:r>
                        <a:rPr lang="en-GB" sz="2000">
                          <a:latin typeface="Calibri"/>
                          <a:ea typeface="Times New Roman"/>
                          <a:cs typeface="Courier New"/>
                        </a:rPr>
                        <a:t>Math confidence (DP5)</a:t>
                      </a:r>
                      <a:endParaRPr lang="en-US" sz="200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000" dirty="0">
                          <a:latin typeface="Calibri"/>
                          <a:ea typeface="Times New Roman"/>
                          <a:cs typeface="Courier New"/>
                        </a:rPr>
                        <a:t>Non significant</a:t>
                      </a:r>
                      <a:endParaRPr lang="en-US" sz="2000" dirty="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000" b="1" dirty="0">
                          <a:latin typeface="Calibri"/>
                          <a:ea typeface="Times New Roman"/>
                          <a:cs typeface="Courier New"/>
                        </a:rPr>
                        <a:t>-0.17 (</a:t>
                      </a:r>
                      <a:r>
                        <a:rPr lang="en-GB" sz="2000" b="1" dirty="0" err="1">
                          <a:latin typeface="Calibri"/>
                          <a:ea typeface="Times New Roman"/>
                          <a:cs typeface="Courier New"/>
                        </a:rPr>
                        <a:t>p</a:t>
                      </a:r>
                      <a:r>
                        <a:rPr lang="en-GB" sz="2000" b="1" dirty="0">
                          <a:latin typeface="Calibri"/>
                          <a:ea typeface="Times New Roman"/>
                          <a:cs typeface="Courier New"/>
                        </a:rPr>
                        <a:t>&lt;0.001)</a:t>
                      </a:r>
                      <a:endParaRPr lang="en-US" sz="2000" dirty="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400">
                <a:tc>
                  <a:txBody>
                    <a:bodyPr/>
                    <a:lstStyle/>
                    <a:p>
                      <a:pPr>
                        <a:spcAft>
                          <a:spcPts val="0"/>
                        </a:spcAft>
                      </a:pPr>
                      <a:r>
                        <a:rPr lang="en-GB" sz="2000" dirty="0">
                          <a:latin typeface="Calibri"/>
                          <a:ea typeface="Times New Roman"/>
                          <a:cs typeface="Courier New"/>
                        </a:rPr>
                        <a:t>MHE disposition (DP5)</a:t>
                      </a:r>
                      <a:endParaRPr lang="en-US" sz="2000" dirty="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000" dirty="0">
                          <a:latin typeface="Calibri"/>
                          <a:ea typeface="Times New Roman"/>
                          <a:cs typeface="Courier New"/>
                        </a:rPr>
                        <a:t>Non significant</a:t>
                      </a:r>
                      <a:endParaRPr lang="en-US" sz="2000" dirty="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2000" b="1" dirty="0">
                          <a:latin typeface="Calibri"/>
                          <a:ea typeface="Times New Roman"/>
                          <a:cs typeface="Courier New"/>
                        </a:rPr>
                        <a:t>-0.19 (</a:t>
                      </a:r>
                      <a:r>
                        <a:rPr lang="en-GB" sz="2000" b="1" dirty="0" err="1">
                          <a:latin typeface="Calibri"/>
                          <a:ea typeface="Times New Roman"/>
                          <a:cs typeface="Courier New"/>
                        </a:rPr>
                        <a:t>p</a:t>
                      </a:r>
                      <a:r>
                        <a:rPr lang="en-GB" sz="2000" b="1" dirty="0">
                          <a:latin typeface="Calibri"/>
                          <a:ea typeface="Times New Roman"/>
                          <a:cs typeface="Courier New"/>
                        </a:rPr>
                        <a:t>&lt;0.001)</a:t>
                      </a:r>
                      <a:endParaRPr lang="en-US" sz="2000" dirty="0">
                        <a:latin typeface="Times New Roman"/>
                        <a:ea typeface="Times New Roman"/>
                        <a:cs typeface="Times New Roman"/>
                      </a:endParaRPr>
                    </a:p>
                  </a:txBody>
                  <a:tcPr marL="64622" marR="646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5"/>
          <p:cNvSpPr/>
          <p:nvPr/>
        </p:nvSpPr>
        <p:spPr>
          <a:xfrm>
            <a:off x="317500" y="795972"/>
            <a:ext cx="8293100" cy="1477328"/>
          </a:xfrm>
          <a:prstGeom prst="rect">
            <a:avLst/>
          </a:prstGeom>
        </p:spPr>
        <p:txBody>
          <a:bodyPr wrap="square">
            <a:spAutoFit/>
          </a:bodyPr>
          <a:lstStyle/>
          <a:p>
            <a:pPr lvl="0" algn="ctr" eaLnBrk="0" hangingPunct="0"/>
            <a:r>
              <a:rPr lang="en-GB" sz="3000" b="1" dirty="0" smtClean="0">
                <a:solidFill>
                  <a:srgbClr val="4D009A"/>
                </a:solidFill>
                <a:latin typeface="Calibri"/>
              </a:rPr>
              <a:t>Bringing it all together….</a:t>
            </a:r>
          </a:p>
          <a:p>
            <a:pPr lvl="0" algn="ctr" eaLnBrk="0" hangingPunct="0"/>
            <a:r>
              <a:rPr lang="en-GB" sz="3000" b="1" dirty="0" smtClean="0">
                <a:solidFill>
                  <a:srgbClr val="4D009A"/>
                </a:solidFill>
                <a:latin typeface="Calibri"/>
              </a:rPr>
              <a:t>(e.g. </a:t>
            </a:r>
            <a:r>
              <a:rPr lang="en-GB" sz="3000" b="1" dirty="0" err="1" smtClean="0">
                <a:solidFill>
                  <a:srgbClr val="4D009A"/>
                </a:solidFill>
                <a:latin typeface="Calibri"/>
              </a:rPr>
              <a:t>pedagogym</a:t>
            </a:r>
            <a:r>
              <a:rPr lang="en-GB" sz="3000" b="1" dirty="0" smtClean="0">
                <a:solidFill>
                  <a:srgbClr val="4D009A"/>
                </a:solidFill>
                <a:latin typeface="Calibri"/>
              </a:rPr>
              <a:t> dispositions, transitional experience etc)</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p:cNvSpPr>
          <p:nvPr>
            <p:ph type="title"/>
          </p:nvPr>
        </p:nvSpPr>
        <p:spPr>
          <a:xfrm>
            <a:off x="457200" y="623888"/>
            <a:ext cx="8229600" cy="1143000"/>
          </a:xfrm>
        </p:spPr>
        <p:txBody>
          <a:bodyPr/>
          <a:lstStyle/>
          <a:p>
            <a:pPr eaLnBrk="1" hangingPunct="1"/>
            <a:r>
              <a:rPr lang="en-US" b="1" smtClean="0">
                <a:solidFill>
                  <a:srgbClr val="4D009A"/>
                </a:solidFill>
              </a:rPr>
              <a:t>Transition</a:t>
            </a:r>
          </a:p>
        </p:txBody>
      </p:sp>
      <p:sp>
        <p:nvSpPr>
          <p:cNvPr id="15362" name="Rectangle 3"/>
          <p:cNvSpPr>
            <a:spLocks noGrp="1"/>
          </p:cNvSpPr>
          <p:nvPr>
            <p:ph type="body" idx="1"/>
          </p:nvPr>
        </p:nvSpPr>
        <p:spPr>
          <a:xfrm>
            <a:off x="457200" y="1600200"/>
            <a:ext cx="8494713" cy="4872038"/>
          </a:xfrm>
        </p:spPr>
        <p:txBody>
          <a:bodyPr/>
          <a:lstStyle/>
          <a:p>
            <a:pPr eaLnBrk="1" hangingPunct="1">
              <a:lnSpc>
                <a:spcPct val="90000"/>
              </a:lnSpc>
              <a:buFont typeface="Arial" charset="0"/>
              <a:buNone/>
            </a:pPr>
            <a:r>
              <a:rPr lang="en-GB" sz="3000" dirty="0" smtClean="0"/>
              <a:t>Transitional problems can be critical and students often regard mathematics as ‘difficult’ during transitional periods.</a:t>
            </a:r>
          </a:p>
          <a:p>
            <a:pPr eaLnBrk="1" hangingPunct="1">
              <a:lnSpc>
                <a:spcPct val="90000"/>
              </a:lnSpc>
              <a:buFont typeface="Arial" charset="0"/>
              <a:buNone/>
            </a:pPr>
            <a:r>
              <a:rPr lang="en-GB" sz="3000" dirty="0" smtClean="0"/>
              <a:t>Our analysis of students' interviews showed a more positive discourse, one of reported challenge, growth and achievement:</a:t>
            </a:r>
          </a:p>
          <a:p>
            <a:pPr lvl="2" eaLnBrk="1" hangingPunct="1">
              <a:lnSpc>
                <a:spcPct val="90000"/>
              </a:lnSpc>
            </a:pPr>
            <a:r>
              <a:rPr lang="en-GB" sz="3000" dirty="0" smtClean="0"/>
              <a:t>transition was not seen as an obstacle </a:t>
            </a:r>
          </a:p>
          <a:p>
            <a:pPr lvl="2" eaLnBrk="1" hangingPunct="1">
              <a:lnSpc>
                <a:spcPct val="90000"/>
              </a:lnSpc>
            </a:pPr>
            <a:r>
              <a:rPr lang="en-GB" sz="3000" dirty="0" smtClean="0"/>
              <a:t>this was reflected in a need for a better understanding of the subject.</a:t>
            </a:r>
          </a:p>
          <a:p>
            <a:pPr eaLnBrk="1" hangingPunct="1">
              <a:lnSpc>
                <a:spcPct val="90000"/>
              </a:lnSpc>
              <a:buFont typeface="Arial" charset="0"/>
              <a:buNone/>
            </a:pPr>
            <a:r>
              <a:rPr lang="en-GB" sz="3000" dirty="0" smtClean="0"/>
              <a:t>We propose to re-think transition as a question of identity.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p:cNvSpPr>
          <p:nvPr>
            <p:ph type="title"/>
          </p:nvPr>
        </p:nvSpPr>
        <p:spPr>
          <a:xfrm>
            <a:off x="457200" y="457200"/>
            <a:ext cx="8229600" cy="1143000"/>
          </a:xfrm>
        </p:spPr>
        <p:txBody>
          <a:bodyPr/>
          <a:lstStyle/>
          <a:p>
            <a:pPr eaLnBrk="1" hangingPunct="1"/>
            <a:r>
              <a:rPr lang="en-US" b="1" smtClean="0">
                <a:solidFill>
                  <a:srgbClr val="4D009A"/>
                </a:solidFill>
              </a:rPr>
              <a:t>Educational Research Literature</a:t>
            </a:r>
          </a:p>
        </p:txBody>
      </p:sp>
      <p:sp>
        <p:nvSpPr>
          <p:cNvPr id="16386" name="Rectangle 3"/>
          <p:cNvSpPr>
            <a:spLocks noGrp="1"/>
          </p:cNvSpPr>
          <p:nvPr>
            <p:ph type="body" idx="1"/>
          </p:nvPr>
        </p:nvSpPr>
        <p:spPr>
          <a:xfrm>
            <a:off x="457200" y="1600200"/>
            <a:ext cx="8474075" cy="4953000"/>
          </a:xfrm>
        </p:spPr>
        <p:txBody>
          <a:bodyPr/>
          <a:lstStyle/>
          <a:p>
            <a:pPr eaLnBrk="1" hangingPunct="1">
              <a:lnSpc>
                <a:spcPct val="80000"/>
              </a:lnSpc>
              <a:buFont typeface="Arial" charset="0"/>
              <a:buNone/>
            </a:pPr>
            <a:r>
              <a:rPr lang="en-US" sz="2400" b="1" smtClean="0"/>
              <a:t>The literature mostly refers to primary-secondary school transition</a:t>
            </a:r>
            <a:endParaRPr lang="en-US" sz="2400" smtClean="0"/>
          </a:p>
          <a:p>
            <a:pPr eaLnBrk="1" hangingPunct="1">
              <a:lnSpc>
                <a:spcPct val="80000"/>
              </a:lnSpc>
              <a:buFont typeface="Arial" charset="0"/>
              <a:buNone/>
            </a:pPr>
            <a:r>
              <a:rPr lang="en-US" sz="2400" smtClean="0"/>
              <a:t>Galton, M. 2000. Special issue on school transfer and transition. </a:t>
            </a:r>
            <a:r>
              <a:rPr lang="en-US" sz="2400" i="1" smtClean="0"/>
              <a:t>International Journal of Educational Research</a:t>
            </a:r>
            <a:r>
              <a:rPr lang="en-US" sz="2400" smtClean="0"/>
              <a:t> , 33(4): 321–449. </a:t>
            </a:r>
          </a:p>
          <a:p>
            <a:pPr eaLnBrk="1" hangingPunct="1">
              <a:lnSpc>
                <a:spcPct val="80000"/>
              </a:lnSpc>
              <a:buFont typeface="Arial" charset="0"/>
              <a:buNone/>
            </a:pPr>
            <a:r>
              <a:rPr lang="en-US" sz="2400" smtClean="0"/>
              <a:t>Schagen, S. and Kerr, D. 1999. </a:t>
            </a:r>
            <a:r>
              <a:rPr lang="en-US" sz="2400" i="1" smtClean="0"/>
              <a:t>Bridging the gap? The national      </a:t>
            </a:r>
          </a:p>
          <a:p>
            <a:pPr eaLnBrk="1" hangingPunct="1">
              <a:lnSpc>
                <a:spcPct val="80000"/>
              </a:lnSpc>
              <a:buFont typeface="Arial" charset="0"/>
              <a:buNone/>
            </a:pPr>
            <a:r>
              <a:rPr lang="en-US" sz="2400" i="1" smtClean="0"/>
              <a:t>     curriculum and progression from primary to secondary school</a:t>
            </a:r>
            <a:r>
              <a:rPr lang="en-US" sz="2400" smtClean="0"/>
              <a:t>,  Slough: NFER. </a:t>
            </a:r>
            <a:br>
              <a:rPr lang="en-US" sz="2400" smtClean="0"/>
            </a:br>
            <a:endParaRPr lang="en-US" sz="2400" smtClean="0"/>
          </a:p>
          <a:p>
            <a:pPr eaLnBrk="1" hangingPunct="1">
              <a:lnSpc>
                <a:spcPct val="80000"/>
              </a:lnSpc>
              <a:buFont typeface="Arial" charset="0"/>
              <a:buNone/>
            </a:pPr>
            <a:r>
              <a:rPr lang="en-US" sz="2400" b="1" smtClean="0"/>
              <a:t>There is now a growing literature on transition to university </a:t>
            </a:r>
          </a:p>
          <a:p>
            <a:pPr eaLnBrk="1" hangingPunct="1">
              <a:lnSpc>
                <a:spcPct val="80000"/>
              </a:lnSpc>
              <a:buFont typeface="Arial" charset="0"/>
              <a:buNone/>
            </a:pPr>
            <a:r>
              <a:rPr lang="en-US" sz="2400" smtClean="0"/>
              <a:t>Gueudet, G. 2008. Investigating the secondary – tertiary   </a:t>
            </a:r>
          </a:p>
          <a:p>
            <a:pPr eaLnBrk="1" hangingPunct="1">
              <a:lnSpc>
                <a:spcPct val="80000"/>
              </a:lnSpc>
              <a:buFont typeface="Arial" charset="0"/>
              <a:buNone/>
            </a:pPr>
            <a:r>
              <a:rPr lang="en-US" sz="2400" smtClean="0"/>
              <a:t>         transition. </a:t>
            </a:r>
            <a:r>
              <a:rPr lang="en-US" sz="2400" i="1" smtClean="0"/>
              <a:t>Educational Studies in Mathematics</a:t>
            </a:r>
            <a:r>
              <a:rPr lang="en-US" sz="2400" smtClean="0"/>
              <a:t> , 67: 237–54. </a:t>
            </a:r>
            <a:br>
              <a:rPr lang="en-US" sz="2400" smtClean="0"/>
            </a:br>
            <a:endParaRPr lang="en-US" sz="2400" smtClean="0"/>
          </a:p>
          <a:p>
            <a:pPr eaLnBrk="1" hangingPunct="1">
              <a:lnSpc>
                <a:spcPct val="80000"/>
              </a:lnSpc>
              <a:buFont typeface="Arial" charset="0"/>
              <a:buNone/>
            </a:pPr>
            <a:r>
              <a:rPr lang="en-US" sz="2800" b="1" smtClean="0">
                <a:solidFill>
                  <a:srgbClr val="4D009A"/>
                </a:solidFill>
              </a:rPr>
              <a:t>However, the issue of transition to post-compulsory/ further education is relatively under-researched.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p:nvPr>
        </p:nvSpPr>
        <p:spPr>
          <a:xfrm>
            <a:off x="168275" y="877888"/>
            <a:ext cx="8686800" cy="1143000"/>
          </a:xfrm>
        </p:spPr>
        <p:txBody>
          <a:bodyPr/>
          <a:lstStyle/>
          <a:p>
            <a:pPr eaLnBrk="1" hangingPunct="1"/>
            <a:r>
              <a:rPr lang="en-US" sz="2700" b="1" smtClean="0">
                <a:solidFill>
                  <a:srgbClr val="4D009A"/>
                </a:solidFill>
              </a:rPr>
              <a:t>The existing research on institutional transitions in general suggests that there are three broad areas of concern:</a:t>
            </a:r>
            <a:br>
              <a:rPr lang="en-US" sz="2700" b="1" smtClean="0">
                <a:solidFill>
                  <a:srgbClr val="4D009A"/>
                </a:solidFill>
              </a:rPr>
            </a:br>
            <a:endParaRPr lang="en-US" sz="2700" b="1" smtClean="0">
              <a:solidFill>
                <a:srgbClr val="4D009A"/>
              </a:solidFill>
            </a:endParaRPr>
          </a:p>
        </p:txBody>
      </p:sp>
      <p:sp>
        <p:nvSpPr>
          <p:cNvPr id="17410" name="Rectangle 3"/>
          <p:cNvSpPr>
            <a:spLocks noGrp="1"/>
          </p:cNvSpPr>
          <p:nvPr>
            <p:ph type="body" idx="1"/>
          </p:nvPr>
        </p:nvSpPr>
        <p:spPr>
          <a:xfrm>
            <a:off x="457200" y="2020888"/>
            <a:ext cx="8229600" cy="4357687"/>
          </a:xfrm>
        </p:spPr>
        <p:txBody>
          <a:bodyPr/>
          <a:lstStyle/>
          <a:p>
            <a:pPr eaLnBrk="1" hangingPunct="1">
              <a:lnSpc>
                <a:spcPct val="80000"/>
              </a:lnSpc>
            </a:pPr>
            <a:r>
              <a:rPr lang="en-US" sz="2800" b="1" smtClean="0"/>
              <a:t>Social dimension:</a:t>
            </a:r>
            <a:r>
              <a:rPr lang="en-US" sz="2800" smtClean="0"/>
              <a:t> </a:t>
            </a:r>
          </a:p>
          <a:p>
            <a:pPr eaLnBrk="1" hangingPunct="1">
              <a:lnSpc>
                <a:spcPct val="80000"/>
              </a:lnSpc>
              <a:buFont typeface="Arial" charset="0"/>
              <a:buNone/>
            </a:pPr>
            <a:r>
              <a:rPr lang="en-US" sz="2800" smtClean="0"/>
              <a:t>	Anderson, L.W., Jacobs, J., Schramm, S. and Splittgerber, F. 2000. School transitions: Beginning of the end or a new beginning?. </a:t>
            </a:r>
            <a:r>
              <a:rPr lang="en-US" sz="2800" i="1" smtClean="0"/>
              <a:t>International Journal of Educational Research</a:t>
            </a:r>
            <a:r>
              <a:rPr lang="en-US" sz="2800" smtClean="0"/>
              <a:t> , 33(4): 325–39. </a:t>
            </a:r>
          </a:p>
          <a:p>
            <a:pPr eaLnBrk="1" hangingPunct="1">
              <a:lnSpc>
                <a:spcPct val="80000"/>
              </a:lnSpc>
            </a:pPr>
            <a:r>
              <a:rPr lang="en-US" sz="2800" b="1" smtClean="0"/>
              <a:t>Continuity of curriculum and pedagogy:</a:t>
            </a:r>
            <a:r>
              <a:rPr lang="en-US" sz="2800" smtClean="0"/>
              <a:t> 	</a:t>
            </a:r>
          </a:p>
          <a:p>
            <a:pPr eaLnBrk="1" hangingPunct="1">
              <a:lnSpc>
                <a:spcPct val="80000"/>
              </a:lnSpc>
              <a:buFont typeface="Arial" charset="0"/>
              <a:buNone/>
            </a:pPr>
            <a:r>
              <a:rPr lang="en-US" sz="2800" smtClean="0"/>
              <a:t>	Shagen and Kerr 1999</a:t>
            </a:r>
          </a:p>
          <a:p>
            <a:pPr eaLnBrk="1" hangingPunct="1">
              <a:lnSpc>
                <a:spcPct val="80000"/>
              </a:lnSpc>
            </a:pPr>
            <a:r>
              <a:rPr lang="en-US" sz="2800" b="1" smtClean="0"/>
              <a:t>Individual progression:</a:t>
            </a:r>
            <a:r>
              <a:rPr lang="en-US" sz="2800" smtClean="0"/>
              <a:t> </a:t>
            </a:r>
            <a:r>
              <a:rPr lang="en-US" sz="2800" b="1" smtClean="0"/>
              <a:t>	</a:t>
            </a:r>
          </a:p>
          <a:p>
            <a:pPr eaLnBrk="1" hangingPunct="1">
              <a:lnSpc>
                <a:spcPct val="80000"/>
              </a:lnSpc>
              <a:buFont typeface="Arial" charset="0"/>
              <a:buNone/>
            </a:pPr>
            <a:r>
              <a:rPr lang="en-US" sz="2800" smtClean="0"/>
              <a:t>	Mann, P. 1997. </a:t>
            </a:r>
            <a:r>
              <a:rPr lang="en-US" sz="2800" i="1" smtClean="0"/>
              <a:t>LEA strategies for effective transition from KS2 to KS3</a:t>
            </a:r>
            <a:r>
              <a:rPr lang="en-US" sz="2800" smtClean="0"/>
              <a:t> , Slough: Education Management Exchange.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a:xfrm>
            <a:off x="457200" y="846138"/>
            <a:ext cx="8229600" cy="1143000"/>
          </a:xfrm>
        </p:spPr>
        <p:txBody>
          <a:bodyPr/>
          <a:lstStyle/>
          <a:p>
            <a:pPr eaLnBrk="1" hangingPunct="1"/>
            <a:r>
              <a:rPr lang="en-US" b="1" smtClean="0">
                <a:solidFill>
                  <a:srgbClr val="4D009A"/>
                </a:solidFill>
              </a:rPr>
              <a:t>An Opportunity?</a:t>
            </a:r>
          </a:p>
        </p:txBody>
      </p:sp>
      <p:sp>
        <p:nvSpPr>
          <p:cNvPr id="18434" name="Rectangle 3"/>
          <p:cNvSpPr>
            <a:spLocks noGrp="1"/>
          </p:cNvSpPr>
          <p:nvPr>
            <p:ph type="body" idx="1"/>
          </p:nvPr>
        </p:nvSpPr>
        <p:spPr>
          <a:xfrm>
            <a:off x="212725" y="1989138"/>
            <a:ext cx="8686800" cy="4579937"/>
          </a:xfrm>
        </p:spPr>
        <p:txBody>
          <a:bodyPr/>
          <a:lstStyle/>
          <a:p>
            <a:pPr eaLnBrk="1" hangingPunct="1">
              <a:lnSpc>
                <a:spcPct val="90000"/>
              </a:lnSpc>
            </a:pPr>
            <a:r>
              <a:rPr lang="en-US" smtClean="0"/>
              <a:t>As is evident from these concerns, transition is generally viewed in this literature as a problem rather than an opportunity. </a:t>
            </a:r>
          </a:p>
          <a:p>
            <a:pPr eaLnBrk="1" hangingPunct="1">
              <a:lnSpc>
                <a:spcPct val="90000"/>
              </a:lnSpc>
            </a:pPr>
            <a:r>
              <a:rPr lang="en-US" smtClean="0"/>
              <a:t>There are only a few studies, to our knowledge, that have suggested that transitional periods can be chances for learners to develop new positive identities. </a:t>
            </a:r>
          </a:p>
          <a:p>
            <a:pPr eaLnBrk="1" hangingPunct="1">
              <a:lnSpc>
                <a:spcPct val="90000"/>
              </a:lnSpc>
              <a:buFont typeface="Arial" charset="0"/>
              <a:buNone/>
            </a:pPr>
            <a:r>
              <a:rPr lang="en-US" sz="2400" smtClean="0"/>
              <a:t>     Lucey, H. and Reay, D. 2000. Identities in transition: Anxiety and excitement in the move to secondary school. </a:t>
            </a:r>
            <a:r>
              <a:rPr lang="en-US" sz="2400" i="1" smtClean="0"/>
              <a:t>Oxford Review of Education</a:t>
            </a:r>
            <a:r>
              <a:rPr lang="en-US" sz="2400" smtClean="0"/>
              <a:t> , 26(2): 191–205. </a:t>
            </a:r>
            <a:endParaRPr lang="en-US" sz="20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p:nvPr>
        </p:nvSpPr>
        <p:spPr>
          <a:xfrm>
            <a:off x="457200" y="673100"/>
            <a:ext cx="8229600" cy="890588"/>
          </a:xfrm>
        </p:spPr>
        <p:txBody>
          <a:bodyPr/>
          <a:lstStyle/>
          <a:p>
            <a:pPr eaLnBrk="1" hangingPunct="1"/>
            <a:r>
              <a:rPr lang="en-US" b="1" smtClean="0">
                <a:solidFill>
                  <a:srgbClr val="4D009A"/>
                </a:solidFill>
              </a:rPr>
              <a:t>Findings</a:t>
            </a:r>
          </a:p>
        </p:txBody>
      </p:sp>
      <p:sp>
        <p:nvSpPr>
          <p:cNvPr id="19458" name="Rectangle 3"/>
          <p:cNvSpPr>
            <a:spLocks noGrp="1"/>
          </p:cNvSpPr>
          <p:nvPr>
            <p:ph type="body" idx="1"/>
          </p:nvPr>
        </p:nvSpPr>
        <p:spPr>
          <a:xfrm>
            <a:off x="0" y="1854200"/>
            <a:ext cx="8963025" cy="4700588"/>
          </a:xfrm>
        </p:spPr>
        <p:txBody>
          <a:bodyPr/>
          <a:lstStyle/>
          <a:p>
            <a:pPr eaLnBrk="1" hangingPunct="1">
              <a:lnSpc>
                <a:spcPct val="80000"/>
              </a:lnSpc>
            </a:pPr>
            <a:r>
              <a:rPr lang="en-US" sz="2800" smtClean="0"/>
              <a:t>The GCSE course is said to be inadequate preparation for many students with pass grades (especially grade C, but increasingly also grade B) for AS level study: students' algebra is usually mentioned by these teachers as the key problem. </a:t>
            </a:r>
          </a:p>
          <a:p>
            <a:pPr eaLnBrk="1" hangingPunct="1">
              <a:lnSpc>
                <a:spcPct val="80000"/>
              </a:lnSpc>
            </a:pPr>
            <a:r>
              <a:rPr lang="en-US" sz="2800" smtClean="0"/>
              <a:t>Many of the teachers in our projects also reported their concerns about students not being suitably prepared to be autonomous learners.</a:t>
            </a:r>
          </a:p>
          <a:p>
            <a:pPr eaLnBrk="1" hangingPunct="1">
              <a:lnSpc>
                <a:spcPct val="80000"/>
              </a:lnSpc>
            </a:pPr>
            <a:r>
              <a:rPr lang="en-US" sz="2800" smtClean="0"/>
              <a:t>Some of our students reported very bad experiences of mathematics teaching in GCSE classes, with many different teachers, supply cover, and so on. Behaviour and discipline in GCSE classes is also often said to have been poor.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p:nvPr>
        </p:nvSpPr>
        <p:spPr>
          <a:xfrm>
            <a:off x="457200" y="677863"/>
            <a:ext cx="8229600" cy="876300"/>
          </a:xfrm>
        </p:spPr>
        <p:txBody>
          <a:bodyPr/>
          <a:lstStyle/>
          <a:p>
            <a:pPr eaLnBrk="1" hangingPunct="1"/>
            <a:r>
              <a:rPr lang="en-US" b="1" smtClean="0">
                <a:solidFill>
                  <a:srgbClr val="4D009A"/>
                </a:solidFill>
              </a:rPr>
              <a:t>The Social Dimension</a:t>
            </a:r>
          </a:p>
        </p:txBody>
      </p:sp>
      <p:sp>
        <p:nvSpPr>
          <p:cNvPr id="20482" name="Rectangle 3"/>
          <p:cNvSpPr>
            <a:spLocks noGrp="1"/>
          </p:cNvSpPr>
          <p:nvPr>
            <p:ph type="body" idx="1"/>
          </p:nvPr>
        </p:nvSpPr>
        <p:spPr>
          <a:xfrm>
            <a:off x="457200" y="1554163"/>
            <a:ext cx="8488363" cy="5029200"/>
          </a:xfrm>
        </p:spPr>
        <p:txBody>
          <a:bodyPr/>
          <a:lstStyle/>
          <a:p>
            <a:pPr eaLnBrk="1" hangingPunct="1">
              <a:lnSpc>
                <a:spcPct val="80000"/>
              </a:lnSpc>
              <a:buFont typeface="Arial" charset="0"/>
              <a:buNone/>
            </a:pPr>
            <a:r>
              <a:rPr lang="en-US" sz="2100" smtClean="0"/>
              <a:t>One student mentioned that he imagined the start of college would be </a:t>
            </a:r>
            <a:r>
              <a:rPr lang="en-US" sz="2100" smtClean="0">
                <a:solidFill>
                  <a:srgbClr val="7500EA"/>
                </a:solidFill>
              </a:rPr>
              <a:t>“quite nerve-racking, with quite a lot of new people and teachers and a completely different school”. </a:t>
            </a:r>
          </a:p>
          <a:p>
            <a:pPr eaLnBrk="1" hangingPunct="1">
              <a:lnSpc>
                <a:spcPct val="80000"/>
              </a:lnSpc>
              <a:buFont typeface="Arial" charset="0"/>
              <a:buNone/>
            </a:pPr>
            <a:r>
              <a:rPr lang="en-US" sz="2100" smtClean="0"/>
              <a:t>However, this anxiety was then balanced with a more positive attitude towards the future: </a:t>
            </a:r>
            <a:r>
              <a:rPr lang="en-US" sz="2100" smtClean="0">
                <a:solidFill>
                  <a:srgbClr val="7500EA"/>
                </a:solidFill>
              </a:rPr>
              <a:t>“ … but I think once we get used to it it'll be quite enjoyable if there's a lot more interactive subjects and meeting new people”.</a:t>
            </a:r>
            <a:r>
              <a:rPr lang="en-US" sz="2100" smtClean="0"/>
              <a:t> </a:t>
            </a:r>
          </a:p>
          <a:p>
            <a:pPr eaLnBrk="1" hangingPunct="1">
              <a:lnSpc>
                <a:spcPct val="80000"/>
              </a:lnSpc>
              <a:buFont typeface="Arial" charset="0"/>
              <a:buNone/>
            </a:pPr>
            <a:r>
              <a:rPr lang="en-US" sz="2100" smtClean="0"/>
              <a:t>Another student shared a similar view, by acknowledging that the start of college would be </a:t>
            </a:r>
            <a:r>
              <a:rPr lang="en-US" sz="2100" smtClean="0">
                <a:solidFill>
                  <a:srgbClr val="7500EA"/>
                </a:solidFill>
              </a:rPr>
              <a:t>“quite scary, also exciting, as there will be a lot of different people there”.</a:t>
            </a:r>
          </a:p>
          <a:p>
            <a:pPr eaLnBrk="1" hangingPunct="1">
              <a:lnSpc>
                <a:spcPct val="80000"/>
              </a:lnSpc>
              <a:buFont typeface="Arial" charset="0"/>
              <a:buNone/>
            </a:pPr>
            <a:r>
              <a:rPr lang="en-US" sz="2100" smtClean="0"/>
              <a:t>Other students expressed their feelings towards the new social setting as an ‘exciting’ personal opportunity to develop in a ‘better’ environment:</a:t>
            </a:r>
          </a:p>
          <a:p>
            <a:pPr eaLnBrk="1" hangingPunct="1">
              <a:lnSpc>
                <a:spcPct val="80000"/>
              </a:lnSpc>
              <a:buFont typeface="Arial" charset="0"/>
              <a:buNone/>
            </a:pPr>
            <a:r>
              <a:rPr lang="en-US" sz="2100" smtClean="0"/>
              <a:t>	</a:t>
            </a:r>
            <a:r>
              <a:rPr lang="en-US" sz="2100" smtClean="0">
                <a:solidFill>
                  <a:srgbClr val="7500EA"/>
                </a:solidFill>
              </a:rPr>
              <a:t>I think I'm quite excited at being … in a way as we're getting up to leaving school I was getting quite excited because of going somewhere new and you get to meet loads of different people that are coming from other different secondary schools that I've never met before.</a:t>
            </a:r>
          </a:p>
          <a:p>
            <a:pPr eaLnBrk="1" hangingPunct="1">
              <a:lnSpc>
                <a:spcPct val="80000"/>
              </a:lnSpc>
              <a:buFont typeface="Arial" charset="0"/>
              <a:buNone/>
            </a:pPr>
            <a:r>
              <a:rPr lang="en-US" sz="2100" smtClean="0"/>
              <a:t>In general, all of these students adopted the attitude of </a:t>
            </a:r>
            <a:r>
              <a:rPr lang="en-US" sz="2100" smtClean="0">
                <a:solidFill>
                  <a:srgbClr val="7500EA"/>
                </a:solidFill>
              </a:rPr>
              <a:t>“looking forward to the new experience”.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p:nvPr>
        </p:nvSpPr>
        <p:spPr>
          <a:xfrm>
            <a:off x="457200" y="811213"/>
            <a:ext cx="8229600" cy="1114425"/>
          </a:xfrm>
        </p:spPr>
        <p:txBody>
          <a:bodyPr/>
          <a:lstStyle/>
          <a:p>
            <a:pPr eaLnBrk="1" hangingPunct="1"/>
            <a:r>
              <a:rPr lang="en-US" sz="4000" smtClean="0"/>
              <a:t> </a:t>
            </a:r>
            <a:br>
              <a:rPr lang="en-US" sz="4000" smtClean="0"/>
            </a:br>
            <a:r>
              <a:rPr lang="en-US" sz="4000" b="1" smtClean="0">
                <a:solidFill>
                  <a:srgbClr val="4D009A"/>
                </a:solidFill>
              </a:rPr>
              <a:t>Coherence of curriculum and pedagogy (in mathematics)</a:t>
            </a:r>
            <a:br>
              <a:rPr lang="en-US" sz="4000" b="1" smtClean="0">
                <a:solidFill>
                  <a:srgbClr val="4D009A"/>
                </a:solidFill>
              </a:rPr>
            </a:br>
            <a:endParaRPr lang="en-US" sz="4000" b="1" smtClean="0">
              <a:solidFill>
                <a:srgbClr val="4D009A"/>
              </a:solidFill>
            </a:endParaRPr>
          </a:p>
        </p:txBody>
      </p:sp>
      <p:sp>
        <p:nvSpPr>
          <p:cNvPr id="21506" name="Rectangle 3"/>
          <p:cNvSpPr>
            <a:spLocks noGrp="1"/>
          </p:cNvSpPr>
          <p:nvPr>
            <p:ph type="body" idx="1"/>
          </p:nvPr>
        </p:nvSpPr>
        <p:spPr>
          <a:xfrm>
            <a:off x="457200" y="1925638"/>
            <a:ext cx="8482013" cy="4764087"/>
          </a:xfrm>
        </p:spPr>
        <p:txBody>
          <a:bodyPr/>
          <a:lstStyle/>
          <a:p>
            <a:pPr eaLnBrk="1" hangingPunct="1">
              <a:lnSpc>
                <a:spcPct val="80000"/>
              </a:lnSpc>
              <a:buFont typeface="Arial" charset="0"/>
              <a:buNone/>
            </a:pPr>
            <a:r>
              <a:rPr lang="en-US" sz="2600" smtClean="0"/>
              <a:t>Our students mentioned how different they expected maths (and other subjects) to be from their previous experience. For instance one student whose older sister was taking further mathematics at the same college that she planned to go to, said:</a:t>
            </a:r>
          </a:p>
          <a:p>
            <a:pPr eaLnBrk="1" hangingPunct="1">
              <a:lnSpc>
                <a:spcPct val="80000"/>
              </a:lnSpc>
              <a:buFont typeface="Arial" charset="0"/>
              <a:buNone/>
            </a:pPr>
            <a:r>
              <a:rPr lang="en-US" sz="2600" smtClean="0">
                <a:solidFill>
                  <a:srgbClr val="7500EA"/>
                </a:solidFill>
              </a:rPr>
              <a:t>     I know it will be completely different from GCSE because one of the teachers just told us that a completely different level of any subject comes really different and it will be very hard, so I guess I know that and I'm going to expect something really hard, yeah, so …</a:t>
            </a:r>
          </a:p>
          <a:p>
            <a:pPr eaLnBrk="1" hangingPunct="1">
              <a:lnSpc>
                <a:spcPct val="80000"/>
              </a:lnSpc>
              <a:buFont typeface="Arial" charset="0"/>
              <a:buNone/>
            </a:pPr>
            <a:r>
              <a:rPr lang="en-US" sz="2600" smtClean="0"/>
              <a:t>Another student said </a:t>
            </a:r>
            <a:r>
              <a:rPr lang="en-US" sz="2600" smtClean="0">
                <a:solidFill>
                  <a:srgbClr val="7500EA"/>
                </a:solidFill>
              </a:rPr>
              <a:t>“can't see how it can just jump up in difficulty that much, but it will get more complex and I guess more concentrated”.</a:t>
            </a:r>
            <a:r>
              <a:rPr lang="en-US" sz="2600" smtClean="0"/>
              <a:t> However, she considers herself </a:t>
            </a:r>
            <a:r>
              <a:rPr lang="en-US" sz="2600" smtClean="0">
                <a:solidFill>
                  <a:srgbClr val="7500EA"/>
                </a:solidFill>
              </a:rPr>
              <a:t>“ready for it, I mean I'm definitely ready to leave school”.</a:t>
            </a:r>
          </a:p>
        </p:txBody>
      </p:sp>
    </p:spTree>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739</TotalTime>
  <Words>2943</Words>
  <Application>Microsoft Office PowerPoint</Application>
  <PresentationFormat>On-screen Show (4:3)</PresentationFormat>
  <Paragraphs>169</Paragraphs>
  <Slides>29</Slides>
  <Notes>10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What do we know about students and mathematics in transition?</vt:lpstr>
      <vt:lpstr>Slide 2</vt:lpstr>
      <vt:lpstr>Transition</vt:lpstr>
      <vt:lpstr>Educational Research Literature</vt:lpstr>
      <vt:lpstr>The existing research on institutional transitions in general suggests that there are three broad areas of concern: </vt:lpstr>
      <vt:lpstr>An Opportunity?</vt:lpstr>
      <vt:lpstr>Findings</vt:lpstr>
      <vt:lpstr>The Social Dimension</vt:lpstr>
      <vt:lpstr>  Coherence of curriculum and pedagogy (in mathematics) </vt:lpstr>
      <vt:lpstr>Coherence of curriculum and pedagogy (in mathematics) (cont)</vt:lpstr>
      <vt:lpstr>Coherence of curriculum and pedagogy (in mathematics) (cont)</vt:lpstr>
      <vt:lpstr>Coherence of curriculum and pedagogy (in mathematics) (cont)</vt:lpstr>
      <vt:lpstr>Coherence of curriculum and pedagogy (in mathematics) (cont)</vt:lpstr>
      <vt:lpstr>Individual information-progression in mathematics for AS</vt:lpstr>
      <vt:lpstr>Conclusions</vt:lpstr>
      <vt:lpstr>Conclusions (cont)</vt:lpstr>
      <vt:lpstr>Conclusions (cont)</vt:lpstr>
      <vt:lpstr>What else we know about ‘transitions’</vt:lpstr>
      <vt:lpstr>What else we know about ‘transitions’</vt:lpstr>
      <vt:lpstr>Slide 20</vt:lpstr>
      <vt:lpstr>Slide 21</vt:lpstr>
      <vt:lpstr>Two measures of ‘Transitional experience’</vt:lpstr>
      <vt:lpstr>How is the transition experienced in different subject areas?</vt:lpstr>
      <vt:lpstr>Perceived ‘Support mechanisms’ with maths during transition</vt:lpstr>
      <vt:lpstr>Perceived ‘Support’ by course type</vt:lpstr>
      <vt:lpstr>Measuring support during the transition</vt:lpstr>
      <vt:lpstr>We also asked about students’ ‘perception of pedagogy’ pre-uni and uni</vt:lpstr>
      <vt:lpstr>Slide 28</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Wake Geoffrey</dc:creator>
  <cp:lastModifiedBy>Maria Pampaka</cp:lastModifiedBy>
  <cp:revision>38</cp:revision>
  <dcterms:created xsi:type="dcterms:W3CDTF">2011-11-22T11:44:04Z</dcterms:created>
  <dcterms:modified xsi:type="dcterms:W3CDTF">2012-07-27T15:37:09Z</dcterms:modified>
</cp:coreProperties>
</file>